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75" r:id="rId3"/>
    <p:sldId id="257" r:id="rId4"/>
    <p:sldId id="276" r:id="rId5"/>
    <p:sldId id="263" r:id="rId6"/>
    <p:sldId id="277" r:id="rId7"/>
    <p:sldId id="259" r:id="rId8"/>
    <p:sldId id="264" r:id="rId9"/>
    <p:sldId id="278" r:id="rId10"/>
    <p:sldId id="273" r:id="rId11"/>
    <p:sldId id="260" r:id="rId12"/>
    <p:sldId id="265" r:id="rId13"/>
    <p:sldId id="270" r:id="rId14"/>
    <p:sldId id="262" r:id="rId15"/>
    <p:sldId id="267" r:id="rId16"/>
    <p:sldId id="272" r:id="rId17"/>
    <p:sldId id="271" r:id="rId18"/>
    <p:sldId id="269" r:id="rId19"/>
    <p:sldId id="274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  <p:clrMru>
    <a:srgbClr val="66C9EC"/>
    <a:srgbClr val="F8F3A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0"/>
    <p:restoredTop sz="98120" autoAdjust="0"/>
  </p:normalViewPr>
  <p:slideViewPr>
    <p:cSldViewPr>
      <p:cViewPr varScale="1">
        <p:scale>
          <a:sx n="114" d="100"/>
          <a:sy n="114" d="100"/>
        </p:scale>
        <p:origin x="-154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8FE30-EDCA-474F-8FA8-C36CD06BEA47}" type="datetimeFigureOut">
              <a:rPr lang="zh-CN" altLang="en-US" smtClean="0"/>
              <a:t>2012/1/17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07576-F6EE-43AE-8526-0D12E971C62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EE5F66-1953-4F02-8CD1-99D37606B6E4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9A8B46-DCC9-4EB7-969A-4C43EF2DCFF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,</a:t>
            </a:r>
            <a:r>
              <a:rPr lang="en-US" altLang="zh-CN" baseline="0" dirty="0" smtClean="0"/>
              <a:t> feature matching using </a:t>
            </a:r>
            <a:r>
              <a:rPr lang="en-US" altLang="zh-CN" baseline="0" dirty="0" err="1" smtClean="0"/>
              <a:t>supersymmetric</a:t>
            </a:r>
            <a:r>
              <a:rPr lang="en-US" altLang="zh-CN" baseline="0" dirty="0" smtClean="0"/>
              <a:t> geometric constraints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We next provide a further real-world, noisy, example of the use of </a:t>
            </a:r>
            <a:r>
              <a:rPr lang="en-US" altLang="zh-CN" dirty="0" err="1" smtClean="0"/>
              <a:t>SuperMatching</a:t>
            </a:r>
            <a:r>
              <a:rPr lang="en-US" altLang="zh-CN" dirty="0" smtClean="0"/>
              <a:t>.</a:t>
            </a:r>
          </a:p>
          <a:p>
            <a:r>
              <a:rPr lang="en-US" altLang="zh-CN" dirty="0" smtClean="0"/>
              <a:t>The scene was captured using a </a:t>
            </a:r>
            <a:r>
              <a:rPr lang="en-US" altLang="zh-CN" dirty="0" err="1" smtClean="0"/>
              <a:t>Kinect</a:t>
            </a:r>
            <a:r>
              <a:rPr lang="en-US" altLang="zh-CN" dirty="0" smtClean="0"/>
              <a:t> camera.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The animation shows</a:t>
            </a:r>
            <a:r>
              <a:rPr lang="en-US" altLang="zh-CN" baseline="0" dirty="0" smtClean="0"/>
              <a:t> the matching results for the colored scene captured by </a:t>
            </a:r>
            <a:r>
              <a:rPr lang="en-US" altLang="zh-CN" baseline="0" dirty="0" err="1" smtClean="0"/>
              <a:t>Kinect</a:t>
            </a:r>
            <a:r>
              <a:rPr lang="en-US" altLang="zh-CN" baseline="0" dirty="0" smtClean="0"/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A further application is registration of (approximately) articulated shapes.</a:t>
            </a:r>
          </a:p>
          <a:p>
            <a:r>
              <a:rPr lang="en-US" altLang="zh-CN" dirty="0" smtClean="0"/>
              <a:t>For</a:t>
            </a:r>
            <a:r>
              <a:rPr lang="en-US" altLang="zh-CN" baseline="0" dirty="0" smtClean="0"/>
              <a:t> the Articulated Robot between frame 9 and 10, both </a:t>
            </a:r>
            <a:r>
              <a:rPr lang="en-US" altLang="zh-CN" baseline="0" dirty="0" err="1" smtClean="0"/>
              <a:t>SuperMatching</a:t>
            </a:r>
            <a:r>
              <a:rPr lang="en-US" altLang="zh-CN" baseline="0" dirty="0" smtClean="0"/>
              <a:t> and Chang’s results are shown to make the comparison.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solidFill>
                  <a:srgbClr val="FF0000"/>
                </a:solidFill>
              </a:rPr>
              <a:t>Articulated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Robot</a:t>
            </a:r>
            <a:r>
              <a:rPr lang="en-US" altLang="zh-CN" dirty="0" smtClean="0"/>
              <a:t> between frame 9 and 10, the</a:t>
            </a:r>
            <a:r>
              <a:rPr lang="en-US" altLang="zh-CN" baseline="0" dirty="0" smtClean="0"/>
              <a:t> matching results are snapped.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Finally, we matched SIFT points on images of deforming surfaces</a:t>
            </a:r>
            <a:r>
              <a:rPr lang="en-US" altLang="zh-CN" baseline="0" dirty="0" smtClean="0"/>
              <a:t> </a:t>
            </a:r>
            <a:r>
              <a:rPr lang="en-US" altLang="zh-CN" dirty="0" smtClean="0"/>
              <a:t>showing a cloth and a cushion.</a:t>
            </a:r>
          </a:p>
          <a:p>
            <a:r>
              <a:rPr lang="en-US" altLang="zh-CN" dirty="0" smtClean="0"/>
              <a:t>This</a:t>
            </a:r>
            <a:r>
              <a:rPr lang="en-US" altLang="zh-CN" baseline="0" dirty="0" smtClean="0"/>
              <a:t> slide shows the results for spectral method, </a:t>
            </a:r>
            <a:r>
              <a:rPr lang="en-US" altLang="zh-CN" baseline="0" dirty="0" err="1" smtClean="0"/>
              <a:t>hypergraph</a:t>
            </a:r>
            <a:r>
              <a:rPr lang="en-US" altLang="zh-CN" baseline="0" dirty="0" smtClean="0"/>
              <a:t> matching, a </a:t>
            </a:r>
            <a:r>
              <a:rPr lang="en-US" altLang="zh-CN" baseline="0" dirty="0" err="1" smtClean="0"/>
              <a:t>thrid</a:t>
            </a:r>
            <a:r>
              <a:rPr lang="en-US" altLang="zh-CN" baseline="0" dirty="0" smtClean="0"/>
              <a:t>-order tensor, and the </a:t>
            </a:r>
            <a:r>
              <a:rPr lang="en-US" altLang="zh-CN" baseline="0" dirty="0" err="1" smtClean="0"/>
              <a:t>supermatching</a:t>
            </a:r>
            <a:r>
              <a:rPr lang="en-US" altLang="zh-CN" baseline="0" dirty="0" smtClean="0"/>
              <a:t> on Frame 80-90 for the cloth, frame 144-156 for cushion.</a:t>
            </a:r>
          </a:p>
          <a:p>
            <a:r>
              <a:rPr lang="en-US" altLang="zh-CN" baseline="0" dirty="0" smtClean="0"/>
              <a:t>It is visible that </a:t>
            </a:r>
            <a:r>
              <a:rPr lang="en-US" altLang="zh-CN" baseline="0" dirty="0" err="1" smtClean="0"/>
              <a:t>supermatching</a:t>
            </a:r>
            <a:r>
              <a:rPr lang="en-US" altLang="zh-CN" baseline="0" dirty="0" smtClean="0"/>
              <a:t> produced the better matching.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This Table demonstrates the matching accuracy and time performance.</a:t>
            </a:r>
          </a:p>
          <a:p>
            <a:r>
              <a:rPr lang="en-US" altLang="zh-CN" dirty="0" smtClean="0"/>
              <a:t>All methods were executed in </a:t>
            </a:r>
            <a:r>
              <a:rPr lang="en-US" altLang="zh-CN" dirty="0" err="1" smtClean="0"/>
              <a:t>Matlab</a:t>
            </a:r>
            <a:r>
              <a:rPr lang="en-US" altLang="zh-CN" dirty="0" smtClean="0"/>
              <a:t> on a PC.</a:t>
            </a:r>
          </a:p>
          <a:p>
            <a:r>
              <a:rPr lang="en-US" altLang="zh-CN" dirty="0" smtClean="0"/>
              <a:t>To enable direct and fair comparison, we used the same potential and the same tensor size for all high-order</a:t>
            </a:r>
            <a:r>
              <a:rPr lang="en-US" altLang="zh-CN" baseline="0" dirty="0" smtClean="0"/>
              <a:t> algorithms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This Table demonstrates that </a:t>
            </a:r>
            <a:r>
              <a:rPr lang="en-US" altLang="zh-CN" dirty="0" err="1" smtClean="0"/>
              <a:t>SuperMatching</a:t>
            </a:r>
            <a:r>
              <a:rPr lang="en-US" altLang="zh-CN" dirty="0" smtClean="0"/>
              <a:t> achieves a higher matching accuracy than previous algorithms with competitive</a:t>
            </a:r>
            <a:r>
              <a:rPr lang="en-US" altLang="zh-CN" baseline="0" dirty="0" smtClean="0"/>
              <a:t> time cost</a:t>
            </a:r>
            <a:r>
              <a:rPr lang="en-US" altLang="zh-CN" dirty="0" smtClean="0"/>
              <a:t>.</a:t>
            </a:r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Thank you.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smtClean="0"/>
              <a:t>Thank you.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is a fundamental matching algorithm in computer</a:t>
            </a:r>
            <a:r>
              <a:rPr lang="en-US" altLang="zh-CN" baseline="0" dirty="0" smtClean="0"/>
              <a:t> graphics and computer vision task,</a:t>
            </a:r>
          </a:p>
          <a:p>
            <a:r>
              <a:rPr lang="en-US" altLang="zh-CN" baseline="0" dirty="0" smtClean="0"/>
              <a:t>The animation show one </a:t>
            </a:r>
            <a:r>
              <a:rPr lang="en-US" altLang="zh-CN" baseline="0" dirty="0" err="1" smtClean="0"/>
              <a:t>pairwise</a:t>
            </a:r>
            <a:r>
              <a:rPr lang="en-US" altLang="zh-CN" baseline="0" dirty="0" smtClean="0"/>
              <a:t> matching </a:t>
            </a:r>
            <a:r>
              <a:rPr lang="en-US" altLang="zh-CN" sz="1200" dirty="0" smtClean="0"/>
              <a:t>using uniformly sampled points on the 3D shapes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is a fundamental matching algorithm in computer</a:t>
            </a:r>
            <a:r>
              <a:rPr lang="en-US" altLang="zh-CN" baseline="0" dirty="0" smtClean="0"/>
              <a:t> graphics and computer vision task,</a:t>
            </a:r>
          </a:p>
          <a:p>
            <a:r>
              <a:rPr lang="en-US" altLang="zh-CN" baseline="0" dirty="0" smtClean="0"/>
              <a:t>The animation show one </a:t>
            </a:r>
            <a:r>
              <a:rPr lang="en-US" altLang="zh-CN" baseline="0" dirty="0" err="1" smtClean="0"/>
              <a:t>pairwise</a:t>
            </a:r>
            <a:r>
              <a:rPr lang="en-US" altLang="zh-CN" baseline="0" dirty="0" smtClean="0"/>
              <a:t> matching </a:t>
            </a:r>
            <a:r>
              <a:rPr lang="en-US" altLang="zh-CN" sz="1200" dirty="0" smtClean="0"/>
              <a:t>using uniformly sampled points on the 3D shapes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uses feature </a:t>
            </a:r>
            <a:r>
              <a:rPr lang="en-US" altLang="zh-CN" dirty="0" err="1" smtClean="0"/>
              <a:t>tuples</a:t>
            </a:r>
            <a:r>
              <a:rPr lang="en-US" altLang="zh-CN" dirty="0" smtClean="0"/>
              <a:t> (triangles or higher-order</a:t>
            </a:r>
            <a:r>
              <a:rPr lang="en-US" altLang="zh-CN" baseline="0" dirty="0" smtClean="0"/>
              <a:t> </a:t>
            </a:r>
            <a:r>
              <a:rPr lang="en-US" altLang="zh-CN" baseline="0" dirty="0" err="1" smtClean="0"/>
              <a:t>tuples</a:t>
            </a:r>
            <a:r>
              <a:rPr lang="en-US" altLang="zh-CN" dirty="0" smtClean="0"/>
              <a:t>),</a:t>
            </a:r>
            <a:r>
              <a:rPr lang="en-US" altLang="zh-CN" baseline="0" dirty="0" smtClean="0"/>
              <a:t> going beyond the </a:t>
            </a:r>
            <a:r>
              <a:rPr lang="en-US" altLang="zh-CN" baseline="0" dirty="0" err="1" smtClean="0"/>
              <a:t>pointwise</a:t>
            </a:r>
            <a:r>
              <a:rPr lang="en-US" altLang="zh-CN" baseline="0" dirty="0" smtClean="0"/>
              <a:t> and </a:t>
            </a:r>
            <a:r>
              <a:rPr lang="en-US" altLang="zh-CN" baseline="0" dirty="0" err="1" smtClean="0"/>
              <a:t>pairwise</a:t>
            </a:r>
            <a:r>
              <a:rPr lang="en-US" altLang="zh-CN" baseline="0" dirty="0" smtClean="0"/>
              <a:t> approaches typically used.</a:t>
            </a:r>
          </a:p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is formulated using a </a:t>
            </a:r>
            <a:r>
              <a:rPr lang="en-US" altLang="zh-CN" dirty="0" err="1" smtClean="0"/>
              <a:t>supersymmetric</a:t>
            </a:r>
            <a:r>
              <a:rPr lang="en-US" altLang="zh-CN" dirty="0" smtClean="0"/>
              <a:t> tensor representing an affinity metric which takes into account feature similarity and geometric constraints between features.</a:t>
            </a:r>
          </a:p>
          <a:p>
            <a:r>
              <a:rPr lang="en-US" altLang="zh-CN" dirty="0" smtClean="0"/>
              <a:t>For example, for a</a:t>
            </a:r>
            <a:r>
              <a:rPr lang="en-US" altLang="zh-CN" baseline="0" dirty="0" smtClean="0"/>
              <a:t> t</a:t>
            </a:r>
            <a:r>
              <a:rPr lang="en-US" altLang="zh-CN" dirty="0" smtClean="0"/>
              <a:t>hird-order diagram. The geometric constraints are edge length invariance in 3D.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uses feature </a:t>
            </a:r>
            <a:r>
              <a:rPr lang="en-US" altLang="zh-CN" dirty="0" err="1" smtClean="0"/>
              <a:t>tuples</a:t>
            </a:r>
            <a:r>
              <a:rPr lang="en-US" altLang="zh-CN" dirty="0" smtClean="0"/>
              <a:t> (triangles or higher-order</a:t>
            </a:r>
            <a:r>
              <a:rPr lang="en-US" altLang="zh-CN" baseline="0" dirty="0" smtClean="0"/>
              <a:t> </a:t>
            </a:r>
            <a:r>
              <a:rPr lang="en-US" altLang="zh-CN" baseline="0" dirty="0" err="1" smtClean="0"/>
              <a:t>tuples</a:t>
            </a:r>
            <a:r>
              <a:rPr lang="en-US" altLang="zh-CN" dirty="0" smtClean="0"/>
              <a:t>),</a:t>
            </a:r>
            <a:r>
              <a:rPr lang="en-US" altLang="zh-CN" baseline="0" dirty="0" smtClean="0"/>
              <a:t> going beyond the </a:t>
            </a:r>
            <a:r>
              <a:rPr lang="en-US" altLang="zh-CN" baseline="0" dirty="0" err="1" smtClean="0"/>
              <a:t>pointwise</a:t>
            </a:r>
            <a:r>
              <a:rPr lang="en-US" altLang="zh-CN" baseline="0" dirty="0" smtClean="0"/>
              <a:t> and </a:t>
            </a:r>
            <a:r>
              <a:rPr lang="en-US" altLang="zh-CN" baseline="0" dirty="0" err="1" smtClean="0"/>
              <a:t>pairwise</a:t>
            </a:r>
            <a:r>
              <a:rPr lang="en-US" altLang="zh-CN" baseline="0" dirty="0" smtClean="0"/>
              <a:t> approaches typically used.</a:t>
            </a:r>
          </a:p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is formulated using a </a:t>
            </a:r>
            <a:r>
              <a:rPr lang="en-US" altLang="zh-CN" dirty="0" err="1" smtClean="0"/>
              <a:t>supersymmetric</a:t>
            </a:r>
            <a:r>
              <a:rPr lang="en-US" altLang="zh-CN" dirty="0" smtClean="0"/>
              <a:t> tensor representing an affinity metric which takes into account feature similarity and geometric constraints between features.</a:t>
            </a:r>
          </a:p>
          <a:p>
            <a:r>
              <a:rPr lang="en-US" altLang="zh-CN" dirty="0" smtClean="0"/>
              <a:t>For example, for a</a:t>
            </a:r>
            <a:r>
              <a:rPr lang="en-US" altLang="zh-CN" baseline="0" dirty="0" smtClean="0"/>
              <a:t> t</a:t>
            </a:r>
            <a:r>
              <a:rPr lang="en-US" altLang="zh-CN" dirty="0" smtClean="0"/>
              <a:t>hird-order diagram. The geometric constraints are edge length invariance in 3D.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could</a:t>
            </a:r>
            <a:r>
              <a:rPr lang="en-US" altLang="zh-CN" baseline="0" dirty="0" smtClean="0"/>
              <a:t> accurately</a:t>
            </a:r>
            <a:r>
              <a:rPr lang="en-US" altLang="zh-CN" dirty="0" smtClean="0"/>
              <a:t> build </a:t>
            </a:r>
            <a:r>
              <a:rPr lang="en-US" altLang="zh-CN" dirty="0" err="1" smtClean="0"/>
              <a:t>pairwise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matchings</a:t>
            </a:r>
            <a:r>
              <a:rPr lang="en-US" altLang="zh-CN" dirty="0" smtClean="0"/>
              <a:t> between 3D rigid shape scans.</a:t>
            </a:r>
          </a:p>
          <a:p>
            <a:r>
              <a:rPr lang="en-US" altLang="zh-CN" dirty="0" smtClean="0"/>
              <a:t>For</a:t>
            </a:r>
            <a:r>
              <a:rPr lang="en-US" altLang="zh-CN" baseline="0" dirty="0" smtClean="0"/>
              <a:t> the Rooster scans between I and II, between II and III, the correspondences are automatically determined by the </a:t>
            </a:r>
            <a:r>
              <a:rPr lang="en-US" altLang="zh-CN" baseline="0" dirty="0" err="1" smtClean="0"/>
              <a:t>SuperMatching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 smtClean="0"/>
              <a:t>SuperMatching</a:t>
            </a:r>
            <a:r>
              <a:rPr lang="en-US" altLang="zh-CN" dirty="0" smtClean="0"/>
              <a:t> could</a:t>
            </a:r>
            <a:r>
              <a:rPr lang="en-US" altLang="zh-CN" baseline="0" dirty="0" smtClean="0"/>
              <a:t> accurately</a:t>
            </a:r>
            <a:r>
              <a:rPr lang="en-US" altLang="zh-CN" dirty="0" smtClean="0"/>
              <a:t> build </a:t>
            </a:r>
            <a:r>
              <a:rPr lang="en-US" altLang="zh-CN" dirty="0" err="1" smtClean="0"/>
              <a:t>pairwise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matchings</a:t>
            </a:r>
            <a:r>
              <a:rPr lang="en-US" altLang="zh-CN" dirty="0" smtClean="0"/>
              <a:t> between 3D rigid shape scans.</a:t>
            </a:r>
          </a:p>
          <a:p>
            <a:r>
              <a:rPr lang="en-US" altLang="zh-CN" dirty="0" smtClean="0"/>
              <a:t>For</a:t>
            </a:r>
            <a:r>
              <a:rPr lang="en-US" altLang="zh-CN" baseline="0" dirty="0" smtClean="0"/>
              <a:t> the Rooster scans between I and II, between II and III, the correspondences are automatically determined by the </a:t>
            </a:r>
            <a:r>
              <a:rPr lang="en-US" altLang="zh-CN" baseline="0" dirty="0" err="1" smtClean="0"/>
              <a:t>SuperMatching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Rigid transforms can be computed from each triple of compatible matching points.</a:t>
            </a:r>
          </a:p>
          <a:p>
            <a:r>
              <a:rPr lang="en-US" altLang="zh-CN" dirty="0" smtClean="0"/>
              <a:t>Then a voting</a:t>
            </a:r>
            <a:r>
              <a:rPr lang="en-US" altLang="zh-CN" baseline="0" dirty="0" smtClean="0"/>
              <a:t> scheme could be used to find </a:t>
            </a:r>
            <a:r>
              <a:rPr lang="en-US" altLang="zh-CN" dirty="0" smtClean="0"/>
              <a:t>the optimal alignment transform,</a:t>
            </a:r>
            <a:r>
              <a:rPr lang="en-US" altLang="zh-CN" baseline="0" dirty="0" smtClean="0"/>
              <a:t> which </a:t>
            </a:r>
            <a:r>
              <a:rPr lang="en-US" altLang="zh-CN" dirty="0" smtClean="0"/>
              <a:t>is robust to the initial pose of the input scans.</a:t>
            </a:r>
          </a:p>
          <a:p>
            <a:r>
              <a:rPr lang="en-US" altLang="zh-CN" dirty="0" smtClean="0"/>
              <a:t>The right animation shows the corresponding result produced by 4pcs, which has clearly failed, presumably as only 4 points were used to deduce the alignment.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Rigid transforms can be computed from each triple of compatible matching points.</a:t>
            </a:r>
          </a:p>
          <a:p>
            <a:r>
              <a:rPr lang="en-US" altLang="zh-CN" dirty="0" smtClean="0"/>
              <a:t>Then a voting</a:t>
            </a:r>
            <a:r>
              <a:rPr lang="en-US" altLang="zh-CN" baseline="0" dirty="0" smtClean="0"/>
              <a:t> scheme could be used to find </a:t>
            </a:r>
            <a:r>
              <a:rPr lang="en-US" altLang="zh-CN" dirty="0" smtClean="0"/>
              <a:t>the optimal alignment transform,</a:t>
            </a:r>
            <a:r>
              <a:rPr lang="en-US" altLang="zh-CN" baseline="0" dirty="0" smtClean="0"/>
              <a:t> which </a:t>
            </a:r>
            <a:r>
              <a:rPr lang="en-US" altLang="zh-CN" dirty="0" smtClean="0"/>
              <a:t>is robust to the initial pose of the input scans.</a:t>
            </a:r>
          </a:p>
          <a:p>
            <a:r>
              <a:rPr lang="en-US" altLang="zh-CN" dirty="0" smtClean="0"/>
              <a:t>The right animation shows the corresponding result produced by 4pcs, which has clearly failed, presumably as only 4 points were used to deduce the alignment.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A8B46-DCC9-4EB7-969A-4C43EF2DCFF1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3978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14422"/>
            <a:ext cx="82296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428596" y="1214422"/>
            <a:ext cx="8286808" cy="1588"/>
          </a:xfrm>
          <a:prstGeom prst="line">
            <a:avLst/>
          </a:prstGeom>
          <a:ln w="19050">
            <a:solidFill>
              <a:srgbClr val="66C9EC"/>
            </a:solidFill>
          </a:ln>
          <a:effectLst>
            <a:outerShdw blurRad="40000" dist="127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A0A36-1C66-4B10-B172-4A7C96C53C61}" type="datetimeFigureOut">
              <a:rPr lang="zh-CN" altLang="en-US" smtClean="0"/>
              <a:pPr/>
              <a:t>2012/1/17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30637-B059-4561-ADE6-2578530AE1D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Researching\2012\SuperMatching\vido\related\kinect2\kinect2.avi" TargetMode="Externa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E:\Researching\2012\SuperMatching\vido\videos\robot3\robot3.avi" TargetMode="External"/><Relationship Id="rId1" Type="http://schemas.openxmlformats.org/officeDocument/2006/relationships/video" Target="file:///E:\Researching\2012\SuperMatching\vido\related\robot4\robot4.avi" TargetMode="Externa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Researching\2012\SuperMatching\vido\related\graph-vision3\graph-vision3.avi" TargetMode="Externa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jpeg"/><Relationship Id="rId2" Type="http://schemas.openxmlformats.org/officeDocument/2006/relationships/video" Target="file:///E:\Researching\2012\SuperMatching\vido\related\roostermatching\roostermatching.avi" TargetMode="Externa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Researching\2012\SuperMatching\vido\related\roosterreg12\roosterreg12.avi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Researching\2012\SuperMatching\vido\related\rooster23\rooster23.avi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57158" y="1744661"/>
            <a:ext cx="8429684" cy="1470025"/>
          </a:xfrm>
        </p:spPr>
        <p:txBody>
          <a:bodyPr>
            <a:normAutofit fontScale="90000"/>
          </a:bodyPr>
          <a:lstStyle/>
          <a:p>
            <a:r>
              <a:rPr lang="en-US" altLang="zh-CN" sz="3200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sz="3200" dirty="0" smtClean="0"/>
              <a:t>: </a:t>
            </a:r>
            <a:br>
              <a:rPr lang="en-US" altLang="zh-CN" sz="3200" dirty="0" smtClean="0"/>
            </a:br>
            <a:r>
              <a:rPr lang="en-US" altLang="zh-CN" sz="3200" dirty="0" smtClean="0"/>
              <a:t>Feature </a:t>
            </a:r>
            <a:r>
              <a:rPr lang="en-US" altLang="zh-CN" sz="3200" dirty="0" smtClean="0">
                <a:solidFill>
                  <a:srgbClr val="FF0000"/>
                </a:solidFill>
              </a:rPr>
              <a:t>Matching</a:t>
            </a:r>
            <a:r>
              <a:rPr lang="en-US" altLang="zh-CN" sz="3200" dirty="0" smtClean="0"/>
              <a:t> using </a:t>
            </a:r>
            <a:br>
              <a:rPr lang="en-US" altLang="zh-CN" sz="3200" dirty="0" smtClean="0"/>
            </a:br>
            <a:r>
              <a:rPr lang="en-US" altLang="zh-CN" sz="3200" dirty="0" smtClean="0">
                <a:solidFill>
                  <a:srgbClr val="FF0000"/>
                </a:solidFill>
              </a:rPr>
              <a:t>Supersymmetric</a:t>
            </a:r>
            <a:r>
              <a:rPr lang="en-US" altLang="zh-CN" sz="3200" dirty="0" smtClean="0"/>
              <a:t> Geometric Constraints</a:t>
            </a:r>
            <a:endParaRPr lang="zh-CN" altLang="en-US" sz="3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105292"/>
            <a:ext cx="6400800" cy="1752600"/>
          </a:xfrm>
        </p:spPr>
        <p:txBody>
          <a:bodyPr/>
          <a:lstStyle/>
          <a:p>
            <a:r>
              <a:rPr lang="en-US" altLang="zh-CN" dirty="0" smtClean="0"/>
              <a:t>Submission ID: 0208</a:t>
            </a:r>
            <a:endParaRPr lang="zh-CN" altLang="en-US" dirty="0"/>
          </a:p>
        </p:txBody>
      </p:sp>
    </p:spTree>
  </p:cSld>
  <p:clrMapOvr>
    <a:masterClrMapping/>
  </p:clrMapOvr>
  <p:transition advClick="0" advTm="1622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real</a:t>
            </a:r>
            <a:r>
              <a:rPr lang="en-US" altLang="zh-CN" dirty="0" smtClean="0"/>
              <a:t> depth scans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9"/>
            <a:ext cx="8229600" cy="714380"/>
          </a:xfrm>
        </p:spPr>
        <p:txBody>
          <a:bodyPr/>
          <a:lstStyle/>
          <a:p>
            <a:r>
              <a:rPr lang="en-US" altLang="zh-CN" b="1" dirty="0" smtClean="0"/>
              <a:t>Colored Scene </a:t>
            </a:r>
            <a:r>
              <a:rPr lang="en-US" altLang="zh-CN" dirty="0" smtClean="0"/>
              <a:t>captured by </a:t>
            </a:r>
            <a:r>
              <a:rPr lang="en-US" altLang="zh-CN" b="1" dirty="0" err="1" smtClean="0">
                <a:solidFill>
                  <a:srgbClr val="FF0000"/>
                </a:solidFill>
              </a:rPr>
              <a:t>Kinect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2942" y="2019953"/>
            <a:ext cx="3500430" cy="1135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28662" y="3260319"/>
            <a:ext cx="2693873" cy="1661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28596" y="5055322"/>
            <a:ext cx="3500429" cy="14792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357686" y="2000240"/>
            <a:ext cx="4207698" cy="431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1643042" y="2869262"/>
            <a:ext cx="15996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Source shape</a:t>
            </a:r>
            <a:endParaRPr lang="zh-CN" alt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571604" y="4615968"/>
            <a:ext cx="1534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Target shape</a:t>
            </a:r>
            <a:endParaRPr lang="zh-CN" alt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406977" y="6233498"/>
            <a:ext cx="18221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smtClean="0"/>
              <a:t>Final alignment</a:t>
            </a:r>
            <a:endParaRPr lang="zh-CN" alt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500694" y="6226848"/>
            <a:ext cx="21422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 smtClean="0"/>
              <a:t>Pairwise</a:t>
            </a:r>
            <a:r>
              <a:rPr lang="en-US" altLang="zh-CN" b="1" dirty="0" smtClean="0"/>
              <a:t> Matching</a:t>
            </a:r>
            <a:endParaRPr lang="zh-CN" altLang="en-US" b="1" dirty="0"/>
          </a:p>
        </p:txBody>
      </p:sp>
    </p:spTree>
  </p:cSld>
  <p:clrMapOvr>
    <a:masterClrMapping/>
  </p:clrMapOvr>
  <p:transition advTm="722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real</a:t>
            </a:r>
            <a:r>
              <a:rPr lang="en-US" altLang="zh-CN" dirty="0" smtClean="0"/>
              <a:t> depth scans</a:t>
            </a:r>
            <a:endParaRPr lang="zh-CN" alt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9"/>
            <a:ext cx="8229600" cy="714380"/>
          </a:xfrm>
        </p:spPr>
        <p:txBody>
          <a:bodyPr/>
          <a:lstStyle/>
          <a:p>
            <a:r>
              <a:rPr lang="en-US" altLang="zh-CN" b="1" dirty="0" smtClean="0"/>
              <a:t>Colored Scene </a:t>
            </a:r>
            <a:r>
              <a:rPr lang="en-US" altLang="zh-CN" dirty="0" smtClean="0"/>
              <a:t>captured by </a:t>
            </a:r>
            <a:r>
              <a:rPr lang="en-US" altLang="zh-CN" b="1" dirty="0" err="1" smtClean="0">
                <a:solidFill>
                  <a:srgbClr val="FF0000"/>
                </a:solidFill>
              </a:rPr>
              <a:t>Kinect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4" name="kinect2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276206" y="1902426"/>
            <a:ext cx="6350044" cy="4643470"/>
          </a:xfrm>
          <a:prstGeom prst="rect">
            <a:avLst/>
          </a:prstGeom>
        </p:spPr>
      </p:pic>
    </p:spTree>
  </p:cSld>
  <p:clrMapOvr>
    <a:masterClrMapping/>
  </p:clrMapOvr>
  <p:transition advTm="62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786579" y="2202206"/>
            <a:ext cx="1928825" cy="34770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articulated </a:t>
            </a:r>
            <a:r>
              <a:rPr lang="en-US" altLang="zh-CN" dirty="0" smtClean="0"/>
              <a:t>shapes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85792"/>
          </a:xfrm>
        </p:spPr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Articulated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Robot</a:t>
            </a:r>
            <a:r>
              <a:rPr lang="en-US" altLang="zh-CN" dirty="0" smtClean="0"/>
              <a:t> between frame 9 and 10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143504" y="5845750"/>
            <a:ext cx="2869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[Chang and </a:t>
            </a:r>
            <a:r>
              <a:rPr lang="en-US" altLang="zh-CN" sz="2000" dirty="0" err="1" smtClean="0"/>
              <a:t>Zwicker</a:t>
            </a:r>
            <a:r>
              <a:rPr lang="en-US" altLang="zh-CN" sz="2000" dirty="0" smtClean="0"/>
              <a:t> 2009]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1714480" y="5845750"/>
            <a:ext cx="17725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SuperMatching</a:t>
            </a:r>
            <a:endParaRPr lang="zh-CN" altLang="en-US" sz="20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71472" y="2143116"/>
            <a:ext cx="4183056" cy="3536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4968842" y="2191156"/>
            <a:ext cx="1960612" cy="34880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8" name="组合 17"/>
          <p:cNvGrpSpPr/>
          <p:nvPr/>
        </p:nvGrpSpPr>
        <p:grpSpPr>
          <a:xfrm>
            <a:off x="4960132" y="2920696"/>
            <a:ext cx="3629953" cy="1667444"/>
            <a:chOff x="4960132" y="3062818"/>
            <a:chExt cx="3629953" cy="1667444"/>
          </a:xfrm>
        </p:grpSpPr>
        <p:grpSp>
          <p:nvGrpSpPr>
            <p:cNvPr id="16" name="组合 15"/>
            <p:cNvGrpSpPr/>
            <p:nvPr/>
          </p:nvGrpSpPr>
          <p:grpSpPr>
            <a:xfrm>
              <a:off x="4960132" y="3062818"/>
              <a:ext cx="3629953" cy="1667444"/>
              <a:chOff x="4960132" y="3062818"/>
              <a:chExt cx="3629953" cy="1667444"/>
            </a:xfrm>
          </p:grpSpPr>
          <p:sp>
            <p:nvSpPr>
              <p:cNvPr id="10" name="任意多边形 9"/>
              <p:cNvSpPr/>
              <p:nvPr/>
            </p:nvSpPr>
            <p:spPr>
              <a:xfrm>
                <a:off x="4960132" y="3062818"/>
                <a:ext cx="612000" cy="1152000"/>
              </a:xfrm>
              <a:custGeom>
                <a:avLst/>
                <a:gdLst>
                  <a:gd name="connsiteX0" fmla="*/ 266700 w 692150"/>
                  <a:gd name="connsiteY0" fmla="*/ 146050 h 1346200"/>
                  <a:gd name="connsiteX1" fmla="*/ 495300 w 692150"/>
                  <a:gd name="connsiteY1" fmla="*/ 0 h 1346200"/>
                  <a:gd name="connsiteX2" fmla="*/ 692150 w 692150"/>
                  <a:gd name="connsiteY2" fmla="*/ 209550 h 1346200"/>
                  <a:gd name="connsiteX3" fmla="*/ 590550 w 692150"/>
                  <a:gd name="connsiteY3" fmla="*/ 1123950 h 1346200"/>
                  <a:gd name="connsiteX4" fmla="*/ 317500 w 692150"/>
                  <a:gd name="connsiteY4" fmla="*/ 1346200 h 1346200"/>
                  <a:gd name="connsiteX5" fmla="*/ 133350 w 692150"/>
                  <a:gd name="connsiteY5" fmla="*/ 863600 h 1346200"/>
                  <a:gd name="connsiteX6" fmla="*/ 0 w 692150"/>
                  <a:gd name="connsiteY6" fmla="*/ 723900 h 1346200"/>
                  <a:gd name="connsiteX7" fmla="*/ 44450 w 692150"/>
                  <a:gd name="connsiteY7" fmla="*/ 387350 h 1346200"/>
                  <a:gd name="connsiteX8" fmla="*/ 266700 w 692150"/>
                  <a:gd name="connsiteY8" fmla="*/ 146050 h 1346200"/>
                  <a:gd name="connsiteX0" fmla="*/ 266700 w 692150"/>
                  <a:gd name="connsiteY0" fmla="*/ 146050 h 1346200"/>
                  <a:gd name="connsiteX1" fmla="*/ 495300 w 692150"/>
                  <a:gd name="connsiteY1" fmla="*/ 0 h 1346200"/>
                  <a:gd name="connsiteX2" fmla="*/ 501650 w 692150"/>
                  <a:gd name="connsiteY2" fmla="*/ 88885 h 1346200"/>
                  <a:gd name="connsiteX3" fmla="*/ 692150 w 692150"/>
                  <a:gd name="connsiteY3" fmla="*/ 209550 h 1346200"/>
                  <a:gd name="connsiteX4" fmla="*/ 590550 w 692150"/>
                  <a:gd name="connsiteY4" fmla="*/ 1123950 h 1346200"/>
                  <a:gd name="connsiteX5" fmla="*/ 317500 w 692150"/>
                  <a:gd name="connsiteY5" fmla="*/ 1346200 h 1346200"/>
                  <a:gd name="connsiteX6" fmla="*/ 133350 w 692150"/>
                  <a:gd name="connsiteY6" fmla="*/ 863600 h 1346200"/>
                  <a:gd name="connsiteX7" fmla="*/ 0 w 692150"/>
                  <a:gd name="connsiteY7" fmla="*/ 723900 h 1346200"/>
                  <a:gd name="connsiteX8" fmla="*/ 44450 w 692150"/>
                  <a:gd name="connsiteY8" fmla="*/ 387350 h 1346200"/>
                  <a:gd name="connsiteX9" fmla="*/ 266700 w 692150"/>
                  <a:gd name="connsiteY9" fmla="*/ 146050 h 1346200"/>
                  <a:gd name="connsiteX0" fmla="*/ 266700 w 692150"/>
                  <a:gd name="connsiteY0" fmla="*/ 57165 h 1257315"/>
                  <a:gd name="connsiteX1" fmla="*/ 501650 w 692150"/>
                  <a:gd name="connsiteY1" fmla="*/ 0 h 1257315"/>
                  <a:gd name="connsiteX2" fmla="*/ 692150 w 692150"/>
                  <a:gd name="connsiteY2" fmla="*/ 120665 h 1257315"/>
                  <a:gd name="connsiteX3" fmla="*/ 590550 w 692150"/>
                  <a:gd name="connsiteY3" fmla="*/ 1035065 h 1257315"/>
                  <a:gd name="connsiteX4" fmla="*/ 317500 w 692150"/>
                  <a:gd name="connsiteY4" fmla="*/ 1257315 h 1257315"/>
                  <a:gd name="connsiteX5" fmla="*/ 133350 w 692150"/>
                  <a:gd name="connsiteY5" fmla="*/ 774715 h 1257315"/>
                  <a:gd name="connsiteX6" fmla="*/ 0 w 692150"/>
                  <a:gd name="connsiteY6" fmla="*/ 635015 h 1257315"/>
                  <a:gd name="connsiteX7" fmla="*/ 44450 w 692150"/>
                  <a:gd name="connsiteY7" fmla="*/ 298465 h 1257315"/>
                  <a:gd name="connsiteX8" fmla="*/ 266700 w 692150"/>
                  <a:gd name="connsiteY8" fmla="*/ 57165 h 1257315"/>
                  <a:gd name="connsiteX0" fmla="*/ 266700 w 692150"/>
                  <a:gd name="connsiteY0" fmla="*/ 57165 h 1257315"/>
                  <a:gd name="connsiteX1" fmla="*/ 501650 w 692150"/>
                  <a:gd name="connsiteY1" fmla="*/ 0 h 1257315"/>
                  <a:gd name="connsiteX2" fmla="*/ 692150 w 692150"/>
                  <a:gd name="connsiteY2" fmla="*/ 120665 h 1257315"/>
                  <a:gd name="connsiteX3" fmla="*/ 590550 w 692150"/>
                  <a:gd name="connsiteY3" fmla="*/ 1035065 h 1257315"/>
                  <a:gd name="connsiteX4" fmla="*/ 317500 w 692150"/>
                  <a:gd name="connsiteY4" fmla="*/ 1257315 h 1257315"/>
                  <a:gd name="connsiteX5" fmla="*/ 133350 w 692150"/>
                  <a:gd name="connsiteY5" fmla="*/ 774715 h 1257315"/>
                  <a:gd name="connsiteX6" fmla="*/ 0 w 692150"/>
                  <a:gd name="connsiteY6" fmla="*/ 635015 h 1257315"/>
                  <a:gd name="connsiteX7" fmla="*/ 44450 w 692150"/>
                  <a:gd name="connsiteY7" fmla="*/ 298465 h 1257315"/>
                  <a:gd name="connsiteX8" fmla="*/ 266700 w 692150"/>
                  <a:gd name="connsiteY8" fmla="*/ 57165 h 1257315"/>
                  <a:gd name="connsiteX0" fmla="*/ 266700 w 692150"/>
                  <a:gd name="connsiteY0" fmla="*/ 57165 h 1257315"/>
                  <a:gd name="connsiteX1" fmla="*/ 501650 w 692150"/>
                  <a:gd name="connsiteY1" fmla="*/ 0 h 1257315"/>
                  <a:gd name="connsiteX2" fmla="*/ 508000 w 692150"/>
                  <a:gd name="connsiteY2" fmla="*/ 82550 h 1257315"/>
                  <a:gd name="connsiteX3" fmla="*/ 692150 w 692150"/>
                  <a:gd name="connsiteY3" fmla="*/ 120665 h 1257315"/>
                  <a:gd name="connsiteX4" fmla="*/ 590550 w 692150"/>
                  <a:gd name="connsiteY4" fmla="*/ 1035065 h 1257315"/>
                  <a:gd name="connsiteX5" fmla="*/ 317500 w 692150"/>
                  <a:gd name="connsiteY5" fmla="*/ 1257315 h 1257315"/>
                  <a:gd name="connsiteX6" fmla="*/ 133350 w 692150"/>
                  <a:gd name="connsiteY6" fmla="*/ 774715 h 1257315"/>
                  <a:gd name="connsiteX7" fmla="*/ 0 w 692150"/>
                  <a:gd name="connsiteY7" fmla="*/ 635015 h 1257315"/>
                  <a:gd name="connsiteX8" fmla="*/ 44450 w 692150"/>
                  <a:gd name="connsiteY8" fmla="*/ 298465 h 1257315"/>
                  <a:gd name="connsiteX9" fmla="*/ 266700 w 692150"/>
                  <a:gd name="connsiteY9" fmla="*/ 57165 h 1257315"/>
                  <a:gd name="connsiteX0" fmla="*/ 266700 w 692150"/>
                  <a:gd name="connsiteY0" fmla="*/ 0 h 1200150"/>
                  <a:gd name="connsiteX1" fmla="*/ 508000 w 692150"/>
                  <a:gd name="connsiteY1" fmla="*/ 25385 h 1200150"/>
                  <a:gd name="connsiteX2" fmla="*/ 692150 w 692150"/>
                  <a:gd name="connsiteY2" fmla="*/ 63500 h 1200150"/>
                  <a:gd name="connsiteX3" fmla="*/ 590550 w 692150"/>
                  <a:gd name="connsiteY3" fmla="*/ 977900 h 1200150"/>
                  <a:gd name="connsiteX4" fmla="*/ 317500 w 692150"/>
                  <a:gd name="connsiteY4" fmla="*/ 1200150 h 1200150"/>
                  <a:gd name="connsiteX5" fmla="*/ 133350 w 692150"/>
                  <a:gd name="connsiteY5" fmla="*/ 717550 h 1200150"/>
                  <a:gd name="connsiteX6" fmla="*/ 0 w 692150"/>
                  <a:gd name="connsiteY6" fmla="*/ 577850 h 1200150"/>
                  <a:gd name="connsiteX7" fmla="*/ 44450 w 692150"/>
                  <a:gd name="connsiteY7" fmla="*/ 241300 h 1200150"/>
                  <a:gd name="connsiteX8" fmla="*/ 266700 w 692150"/>
                  <a:gd name="connsiteY8" fmla="*/ 0 h 120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92150" h="1200150">
                    <a:moveTo>
                      <a:pt x="266700" y="0"/>
                    </a:moveTo>
                    <a:lnTo>
                      <a:pt x="508000" y="25385"/>
                    </a:lnTo>
                    <a:lnTo>
                      <a:pt x="692150" y="63500"/>
                    </a:lnTo>
                    <a:lnTo>
                      <a:pt x="590550" y="977900"/>
                    </a:lnTo>
                    <a:lnTo>
                      <a:pt x="317500" y="1200150"/>
                    </a:lnTo>
                    <a:lnTo>
                      <a:pt x="133350" y="717550"/>
                    </a:lnTo>
                    <a:lnTo>
                      <a:pt x="0" y="577850"/>
                    </a:lnTo>
                    <a:lnTo>
                      <a:pt x="44450" y="241300"/>
                    </a:lnTo>
                    <a:lnTo>
                      <a:pt x="266700" y="0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任意多边形 10"/>
              <p:cNvSpPr/>
              <p:nvPr/>
            </p:nvSpPr>
            <p:spPr>
              <a:xfrm>
                <a:off x="5468815" y="4079631"/>
                <a:ext cx="545123" cy="545123"/>
              </a:xfrm>
              <a:custGeom>
                <a:avLst/>
                <a:gdLst>
                  <a:gd name="connsiteX0" fmla="*/ 87923 w 545123"/>
                  <a:gd name="connsiteY0" fmla="*/ 0 h 545123"/>
                  <a:gd name="connsiteX1" fmla="*/ 545123 w 545123"/>
                  <a:gd name="connsiteY1" fmla="*/ 17584 h 545123"/>
                  <a:gd name="connsiteX2" fmla="*/ 509954 w 545123"/>
                  <a:gd name="connsiteY2" fmla="*/ 527538 h 545123"/>
                  <a:gd name="connsiteX3" fmla="*/ 0 w 545123"/>
                  <a:gd name="connsiteY3" fmla="*/ 545123 h 545123"/>
                  <a:gd name="connsiteX4" fmla="*/ 87923 w 545123"/>
                  <a:gd name="connsiteY4" fmla="*/ 0 h 5451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45123" h="545123">
                    <a:moveTo>
                      <a:pt x="87923" y="0"/>
                    </a:moveTo>
                    <a:lnTo>
                      <a:pt x="545123" y="17584"/>
                    </a:lnTo>
                    <a:lnTo>
                      <a:pt x="509954" y="527538"/>
                    </a:lnTo>
                    <a:lnTo>
                      <a:pt x="0" y="545123"/>
                    </a:lnTo>
                    <a:lnTo>
                      <a:pt x="87923" y="0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任意多边形 11"/>
              <p:cNvSpPr/>
              <p:nvPr/>
            </p:nvSpPr>
            <p:spPr>
              <a:xfrm>
                <a:off x="6040315" y="3191608"/>
                <a:ext cx="800100" cy="729761"/>
              </a:xfrm>
              <a:custGeom>
                <a:avLst/>
                <a:gdLst>
                  <a:gd name="connsiteX0" fmla="*/ 395654 w 800100"/>
                  <a:gd name="connsiteY0" fmla="*/ 0 h 729761"/>
                  <a:gd name="connsiteX1" fmla="*/ 70339 w 800100"/>
                  <a:gd name="connsiteY1" fmla="*/ 290146 h 729761"/>
                  <a:gd name="connsiteX2" fmla="*/ 0 w 800100"/>
                  <a:gd name="connsiteY2" fmla="*/ 386861 h 729761"/>
                  <a:gd name="connsiteX3" fmla="*/ 193431 w 800100"/>
                  <a:gd name="connsiteY3" fmla="*/ 386861 h 729761"/>
                  <a:gd name="connsiteX4" fmla="*/ 290147 w 800100"/>
                  <a:gd name="connsiteY4" fmla="*/ 624254 h 729761"/>
                  <a:gd name="connsiteX5" fmla="*/ 465993 w 800100"/>
                  <a:gd name="connsiteY5" fmla="*/ 360484 h 729761"/>
                  <a:gd name="connsiteX6" fmla="*/ 650631 w 800100"/>
                  <a:gd name="connsiteY6" fmla="*/ 729761 h 729761"/>
                  <a:gd name="connsiteX7" fmla="*/ 791308 w 800100"/>
                  <a:gd name="connsiteY7" fmla="*/ 597877 h 729761"/>
                  <a:gd name="connsiteX8" fmla="*/ 800100 w 800100"/>
                  <a:gd name="connsiteY8" fmla="*/ 114300 h 729761"/>
                  <a:gd name="connsiteX9" fmla="*/ 791308 w 800100"/>
                  <a:gd name="connsiteY9" fmla="*/ 0 h 729761"/>
                  <a:gd name="connsiteX10" fmla="*/ 448408 w 800100"/>
                  <a:gd name="connsiteY10" fmla="*/ 0 h 729761"/>
                  <a:gd name="connsiteX0" fmla="*/ 395654 w 800100"/>
                  <a:gd name="connsiteY0" fmla="*/ 0 h 729761"/>
                  <a:gd name="connsiteX1" fmla="*/ 70339 w 800100"/>
                  <a:gd name="connsiteY1" fmla="*/ 290146 h 729761"/>
                  <a:gd name="connsiteX2" fmla="*/ 0 w 800100"/>
                  <a:gd name="connsiteY2" fmla="*/ 386861 h 729761"/>
                  <a:gd name="connsiteX3" fmla="*/ 193431 w 800100"/>
                  <a:gd name="connsiteY3" fmla="*/ 386861 h 729761"/>
                  <a:gd name="connsiteX4" fmla="*/ 290147 w 800100"/>
                  <a:gd name="connsiteY4" fmla="*/ 624254 h 729761"/>
                  <a:gd name="connsiteX5" fmla="*/ 465993 w 800100"/>
                  <a:gd name="connsiteY5" fmla="*/ 360484 h 729761"/>
                  <a:gd name="connsiteX6" fmla="*/ 650631 w 800100"/>
                  <a:gd name="connsiteY6" fmla="*/ 729761 h 729761"/>
                  <a:gd name="connsiteX7" fmla="*/ 791308 w 800100"/>
                  <a:gd name="connsiteY7" fmla="*/ 597877 h 729761"/>
                  <a:gd name="connsiteX8" fmla="*/ 800100 w 800100"/>
                  <a:gd name="connsiteY8" fmla="*/ 114300 h 729761"/>
                  <a:gd name="connsiteX9" fmla="*/ 791308 w 800100"/>
                  <a:gd name="connsiteY9" fmla="*/ 0 h 729761"/>
                  <a:gd name="connsiteX10" fmla="*/ 448408 w 800100"/>
                  <a:gd name="connsiteY10" fmla="*/ 0 h 729761"/>
                  <a:gd name="connsiteX0" fmla="*/ 395654 w 800100"/>
                  <a:gd name="connsiteY0" fmla="*/ 0 h 729761"/>
                  <a:gd name="connsiteX1" fmla="*/ 70339 w 800100"/>
                  <a:gd name="connsiteY1" fmla="*/ 290146 h 729761"/>
                  <a:gd name="connsiteX2" fmla="*/ 0 w 800100"/>
                  <a:gd name="connsiteY2" fmla="*/ 386861 h 729761"/>
                  <a:gd name="connsiteX3" fmla="*/ 193431 w 800100"/>
                  <a:gd name="connsiteY3" fmla="*/ 386861 h 729761"/>
                  <a:gd name="connsiteX4" fmla="*/ 290147 w 800100"/>
                  <a:gd name="connsiteY4" fmla="*/ 624254 h 729761"/>
                  <a:gd name="connsiteX5" fmla="*/ 465993 w 800100"/>
                  <a:gd name="connsiteY5" fmla="*/ 360484 h 729761"/>
                  <a:gd name="connsiteX6" fmla="*/ 650631 w 800100"/>
                  <a:gd name="connsiteY6" fmla="*/ 729761 h 729761"/>
                  <a:gd name="connsiteX7" fmla="*/ 791308 w 800100"/>
                  <a:gd name="connsiteY7" fmla="*/ 597877 h 729761"/>
                  <a:gd name="connsiteX8" fmla="*/ 800100 w 800100"/>
                  <a:gd name="connsiteY8" fmla="*/ 114300 h 729761"/>
                  <a:gd name="connsiteX9" fmla="*/ 791308 w 800100"/>
                  <a:gd name="connsiteY9" fmla="*/ 0 h 729761"/>
                  <a:gd name="connsiteX10" fmla="*/ 448408 w 800100"/>
                  <a:gd name="connsiteY10" fmla="*/ 0 h 729761"/>
                  <a:gd name="connsiteX0" fmla="*/ 395654 w 800100"/>
                  <a:gd name="connsiteY0" fmla="*/ 0 h 729761"/>
                  <a:gd name="connsiteX1" fmla="*/ 70339 w 800100"/>
                  <a:gd name="connsiteY1" fmla="*/ 290146 h 729761"/>
                  <a:gd name="connsiteX2" fmla="*/ 0 w 800100"/>
                  <a:gd name="connsiteY2" fmla="*/ 386861 h 729761"/>
                  <a:gd name="connsiteX3" fmla="*/ 193431 w 800100"/>
                  <a:gd name="connsiteY3" fmla="*/ 386861 h 729761"/>
                  <a:gd name="connsiteX4" fmla="*/ 290147 w 800100"/>
                  <a:gd name="connsiteY4" fmla="*/ 624254 h 729761"/>
                  <a:gd name="connsiteX5" fmla="*/ 465993 w 800100"/>
                  <a:gd name="connsiteY5" fmla="*/ 360484 h 729761"/>
                  <a:gd name="connsiteX6" fmla="*/ 650631 w 800100"/>
                  <a:gd name="connsiteY6" fmla="*/ 729761 h 729761"/>
                  <a:gd name="connsiteX7" fmla="*/ 791308 w 800100"/>
                  <a:gd name="connsiteY7" fmla="*/ 597877 h 729761"/>
                  <a:gd name="connsiteX8" fmla="*/ 800100 w 800100"/>
                  <a:gd name="connsiteY8" fmla="*/ 114300 h 729761"/>
                  <a:gd name="connsiteX9" fmla="*/ 791308 w 800100"/>
                  <a:gd name="connsiteY9" fmla="*/ 0 h 729761"/>
                  <a:gd name="connsiteX10" fmla="*/ 448408 w 800100"/>
                  <a:gd name="connsiteY10" fmla="*/ 0 h 729761"/>
                  <a:gd name="connsiteX11" fmla="*/ 395654 w 800100"/>
                  <a:gd name="connsiteY11" fmla="*/ 0 h 7297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0100" h="729761">
                    <a:moveTo>
                      <a:pt x="395654" y="0"/>
                    </a:moveTo>
                    <a:lnTo>
                      <a:pt x="70339" y="290146"/>
                    </a:lnTo>
                    <a:lnTo>
                      <a:pt x="0" y="386861"/>
                    </a:lnTo>
                    <a:lnTo>
                      <a:pt x="193431" y="386861"/>
                    </a:lnTo>
                    <a:lnTo>
                      <a:pt x="290147" y="624254"/>
                    </a:lnTo>
                    <a:lnTo>
                      <a:pt x="465993" y="360484"/>
                    </a:lnTo>
                    <a:lnTo>
                      <a:pt x="650631" y="729761"/>
                    </a:lnTo>
                    <a:lnTo>
                      <a:pt x="791308" y="597877"/>
                    </a:lnTo>
                    <a:lnTo>
                      <a:pt x="800100" y="114300"/>
                    </a:lnTo>
                    <a:lnTo>
                      <a:pt x="791308" y="0"/>
                    </a:lnTo>
                    <a:lnTo>
                      <a:pt x="448408" y="0"/>
                    </a:lnTo>
                    <a:lnTo>
                      <a:pt x="395654" y="0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3" name="任意多边形 12"/>
              <p:cNvSpPr/>
              <p:nvPr/>
            </p:nvSpPr>
            <p:spPr>
              <a:xfrm>
                <a:off x="6901962" y="3209192"/>
                <a:ext cx="465992" cy="914400"/>
              </a:xfrm>
              <a:custGeom>
                <a:avLst/>
                <a:gdLst>
                  <a:gd name="connsiteX0" fmla="*/ 465992 w 465992"/>
                  <a:gd name="connsiteY0" fmla="*/ 26377 h 914400"/>
                  <a:gd name="connsiteX1" fmla="*/ 334107 w 465992"/>
                  <a:gd name="connsiteY1" fmla="*/ 0 h 914400"/>
                  <a:gd name="connsiteX2" fmla="*/ 52753 w 465992"/>
                  <a:gd name="connsiteY2" fmla="*/ 378070 h 914400"/>
                  <a:gd name="connsiteX3" fmla="*/ 0 w 465992"/>
                  <a:gd name="connsiteY3" fmla="*/ 782516 h 914400"/>
                  <a:gd name="connsiteX4" fmla="*/ 202223 w 465992"/>
                  <a:gd name="connsiteY4" fmla="*/ 914400 h 914400"/>
                  <a:gd name="connsiteX5" fmla="*/ 342900 w 465992"/>
                  <a:gd name="connsiteY5" fmla="*/ 386862 h 914400"/>
                  <a:gd name="connsiteX6" fmla="*/ 465992 w 465992"/>
                  <a:gd name="connsiteY6" fmla="*/ 26377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5992" h="914400">
                    <a:moveTo>
                      <a:pt x="465992" y="26377"/>
                    </a:moveTo>
                    <a:lnTo>
                      <a:pt x="334107" y="0"/>
                    </a:lnTo>
                    <a:cubicBezTo>
                      <a:pt x="50977" y="371608"/>
                      <a:pt x="52753" y="214528"/>
                      <a:pt x="52753" y="378070"/>
                    </a:cubicBezTo>
                    <a:lnTo>
                      <a:pt x="0" y="782516"/>
                    </a:lnTo>
                    <a:lnTo>
                      <a:pt x="202223" y="914400"/>
                    </a:lnTo>
                    <a:lnTo>
                      <a:pt x="342900" y="386862"/>
                    </a:lnTo>
                    <a:lnTo>
                      <a:pt x="465992" y="26377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任意多边形 13"/>
              <p:cNvSpPr/>
              <p:nvPr/>
            </p:nvSpPr>
            <p:spPr>
              <a:xfrm>
                <a:off x="7323992" y="3270738"/>
                <a:ext cx="1266093" cy="712177"/>
              </a:xfrm>
              <a:custGeom>
                <a:avLst/>
                <a:gdLst>
                  <a:gd name="connsiteX0" fmla="*/ 580293 w 1266093"/>
                  <a:gd name="connsiteY0" fmla="*/ 8793 h 712177"/>
                  <a:gd name="connsiteX1" fmla="*/ 0 w 1266093"/>
                  <a:gd name="connsiteY1" fmla="*/ 307731 h 712177"/>
                  <a:gd name="connsiteX2" fmla="*/ 184639 w 1266093"/>
                  <a:gd name="connsiteY2" fmla="*/ 290147 h 712177"/>
                  <a:gd name="connsiteX3" fmla="*/ 501162 w 1266093"/>
                  <a:gd name="connsiteY3" fmla="*/ 589085 h 712177"/>
                  <a:gd name="connsiteX4" fmla="*/ 817685 w 1266093"/>
                  <a:gd name="connsiteY4" fmla="*/ 202224 h 712177"/>
                  <a:gd name="connsiteX5" fmla="*/ 1266093 w 1266093"/>
                  <a:gd name="connsiteY5" fmla="*/ 712177 h 712177"/>
                  <a:gd name="connsiteX6" fmla="*/ 1257300 w 1266093"/>
                  <a:gd name="connsiteY6" fmla="*/ 536331 h 712177"/>
                  <a:gd name="connsiteX7" fmla="*/ 1037493 w 1266093"/>
                  <a:gd name="connsiteY7" fmla="*/ 123093 h 712177"/>
                  <a:gd name="connsiteX8" fmla="*/ 914400 w 1266093"/>
                  <a:gd name="connsiteY8" fmla="*/ 0 h 712177"/>
                  <a:gd name="connsiteX9" fmla="*/ 580293 w 1266093"/>
                  <a:gd name="connsiteY9" fmla="*/ 8793 h 712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66093" h="712177">
                    <a:moveTo>
                      <a:pt x="580293" y="8793"/>
                    </a:moveTo>
                    <a:lnTo>
                      <a:pt x="0" y="307731"/>
                    </a:lnTo>
                    <a:lnTo>
                      <a:pt x="184639" y="290147"/>
                    </a:lnTo>
                    <a:lnTo>
                      <a:pt x="501162" y="589085"/>
                    </a:lnTo>
                    <a:lnTo>
                      <a:pt x="817685" y="202224"/>
                    </a:lnTo>
                    <a:lnTo>
                      <a:pt x="1266093" y="712177"/>
                    </a:lnTo>
                    <a:lnTo>
                      <a:pt x="1257300" y="536331"/>
                    </a:lnTo>
                    <a:lnTo>
                      <a:pt x="1037493" y="123093"/>
                    </a:lnTo>
                    <a:lnTo>
                      <a:pt x="914400" y="0"/>
                    </a:lnTo>
                    <a:lnTo>
                      <a:pt x="580293" y="8793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任意多边形 14"/>
              <p:cNvSpPr/>
              <p:nvPr/>
            </p:nvSpPr>
            <p:spPr>
              <a:xfrm>
                <a:off x="7586121" y="4044462"/>
                <a:ext cx="678648" cy="685800"/>
              </a:xfrm>
              <a:custGeom>
                <a:avLst/>
                <a:gdLst>
                  <a:gd name="connsiteX0" fmla="*/ 142317 w 678648"/>
                  <a:gd name="connsiteY0" fmla="*/ 79130 h 685800"/>
                  <a:gd name="connsiteX1" fmla="*/ 300579 w 678648"/>
                  <a:gd name="connsiteY1" fmla="*/ 0 h 685800"/>
                  <a:gd name="connsiteX2" fmla="*/ 537971 w 678648"/>
                  <a:gd name="connsiteY2" fmla="*/ 70338 h 685800"/>
                  <a:gd name="connsiteX3" fmla="*/ 678648 w 678648"/>
                  <a:gd name="connsiteY3" fmla="*/ 509953 h 685800"/>
                  <a:gd name="connsiteX4" fmla="*/ 458841 w 678648"/>
                  <a:gd name="connsiteY4" fmla="*/ 685800 h 685800"/>
                  <a:gd name="connsiteX5" fmla="*/ 239033 w 678648"/>
                  <a:gd name="connsiteY5" fmla="*/ 668215 h 685800"/>
                  <a:gd name="connsiteX6" fmla="*/ 124733 w 678648"/>
                  <a:gd name="connsiteY6" fmla="*/ 342900 h 685800"/>
                  <a:gd name="connsiteX7" fmla="*/ 142317 w 678648"/>
                  <a:gd name="connsiteY7" fmla="*/ 79130 h 685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78648" h="685800">
                    <a:moveTo>
                      <a:pt x="142317" y="79130"/>
                    </a:moveTo>
                    <a:lnTo>
                      <a:pt x="300579" y="0"/>
                    </a:lnTo>
                    <a:lnTo>
                      <a:pt x="537971" y="70338"/>
                    </a:lnTo>
                    <a:lnTo>
                      <a:pt x="678648" y="509953"/>
                    </a:lnTo>
                    <a:lnTo>
                      <a:pt x="458841" y="685800"/>
                    </a:lnTo>
                    <a:lnTo>
                      <a:pt x="239033" y="668215"/>
                    </a:lnTo>
                    <a:cubicBezTo>
                      <a:pt x="114904" y="340159"/>
                      <a:pt x="0" y="342900"/>
                      <a:pt x="124733" y="342900"/>
                    </a:cubicBezTo>
                    <a:lnTo>
                      <a:pt x="142317" y="79130"/>
                    </a:lnTo>
                    <a:close/>
                  </a:path>
                </a:pathLst>
              </a:custGeom>
              <a:noFill/>
              <a:ln>
                <a:solidFill>
                  <a:srgbClr val="FF0000"/>
                </a:solidFill>
              </a:ln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>
              <a:off x="6429388" y="4143380"/>
              <a:ext cx="11192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 smtClean="0">
                  <a:solidFill>
                    <a:srgbClr val="FF0000"/>
                  </a:solidFill>
                </a:rPr>
                <a:t>distortion</a:t>
              </a:r>
              <a:endParaRPr lang="zh-CN" altLang="en-US" b="1" dirty="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ransition advTm="142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 override="childStyle">
                                        <p:cTn id="6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>
                                      <p:cBhvr>
                                        <p:cTn id="7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articulated </a:t>
            </a:r>
            <a:r>
              <a:rPr lang="en-US" altLang="zh-CN" dirty="0" smtClean="0"/>
              <a:t>shapes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85792"/>
          </a:xfrm>
        </p:spPr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Articulated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Robot</a:t>
            </a:r>
            <a:r>
              <a:rPr lang="en-US" altLang="zh-CN" dirty="0" smtClean="0"/>
              <a:t> between frame 9 and 10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143504" y="5814972"/>
            <a:ext cx="28695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[Chang and </a:t>
            </a:r>
            <a:r>
              <a:rPr lang="en-US" altLang="zh-CN" sz="2000" dirty="0" err="1" smtClean="0"/>
              <a:t>Zwicker</a:t>
            </a:r>
            <a:r>
              <a:rPr lang="en-US" altLang="zh-CN" sz="2000" dirty="0" smtClean="0"/>
              <a:t> 2009]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1714480" y="5814972"/>
            <a:ext cx="17725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SuperMatching</a:t>
            </a:r>
            <a:endParaRPr lang="zh-CN" altLang="en-US" sz="2000" dirty="0"/>
          </a:p>
        </p:txBody>
      </p:sp>
      <p:pic>
        <p:nvPicPr>
          <p:cNvPr id="9" name="robot4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5143504" y="2214554"/>
            <a:ext cx="2714644" cy="3334291"/>
          </a:xfrm>
          <a:prstGeom prst="rect">
            <a:avLst/>
          </a:prstGeom>
        </p:spPr>
      </p:pic>
      <p:pic>
        <p:nvPicPr>
          <p:cNvPr id="8" name="robot3.avi">
            <a:hlinkClick r:id="" action="ppaction://media"/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214282" y="2214522"/>
            <a:ext cx="4857784" cy="3643338"/>
          </a:xfrm>
          <a:prstGeom prst="rect">
            <a:avLst/>
          </a:prstGeom>
        </p:spPr>
      </p:pic>
    </p:spTree>
  </p:cSld>
  <p:clrMapOvr>
    <a:masterClrMapping/>
  </p:clrMapOvr>
  <p:transition advTm="92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>
                <p:cTn id="1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  <p:video>
              <p:cMediaNode>
                <p:cTn id="13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Deformable</a:t>
            </a:r>
            <a:r>
              <a:rPr lang="en-US" altLang="zh-CN" dirty="0" smtClean="0"/>
              <a:t> surfaces</a:t>
            </a:r>
            <a:endParaRPr lang="zh-CN" altLang="en-US" dirty="0"/>
          </a:p>
        </p:txBody>
      </p:sp>
      <p:pic>
        <p:nvPicPr>
          <p:cNvPr id="4" name="内容占位符 3" descr="2DDeformable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00298" y="1428736"/>
            <a:ext cx="5483016" cy="4525963"/>
          </a:xfrm>
        </p:spPr>
      </p:pic>
      <p:sp>
        <p:nvSpPr>
          <p:cNvPr id="6" name="矩形 5"/>
          <p:cNvSpPr/>
          <p:nvPr/>
        </p:nvSpPr>
        <p:spPr>
          <a:xfrm>
            <a:off x="357158" y="2000240"/>
            <a:ext cx="18120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Spectral method</a:t>
            </a:r>
          </a:p>
          <a:p>
            <a:r>
              <a:rPr lang="en-US" altLang="zh-CN" dirty="0" smtClean="0"/>
              <a:t>[</a:t>
            </a:r>
            <a:r>
              <a:rPr lang="en-US" altLang="zh-CN" dirty="0" err="1" smtClean="0"/>
              <a:t>Cour</a:t>
            </a:r>
            <a:r>
              <a:rPr lang="en-US" altLang="zh-CN" dirty="0" smtClean="0"/>
              <a:t> et al. 2006]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71406" y="3071810"/>
            <a:ext cx="242889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err="1" smtClean="0"/>
              <a:t>Hypergraph</a:t>
            </a:r>
            <a:r>
              <a:rPr lang="en-US" altLang="zh-CN" dirty="0" smtClean="0"/>
              <a:t> matching </a:t>
            </a:r>
          </a:p>
          <a:p>
            <a:r>
              <a:rPr lang="en-US" altLang="zh-CN" dirty="0" smtClean="0"/>
              <a:t>[</a:t>
            </a:r>
            <a:r>
              <a:rPr lang="en-US" altLang="zh-CN" dirty="0" err="1" smtClean="0"/>
              <a:t>Zass</a:t>
            </a:r>
            <a:r>
              <a:rPr lang="en-US" altLang="zh-CN" dirty="0" smtClean="0"/>
              <a:t> and </a:t>
            </a:r>
            <a:r>
              <a:rPr lang="en-US" altLang="zh-CN" dirty="0" err="1" smtClean="0"/>
              <a:t>Shashua</a:t>
            </a:r>
            <a:r>
              <a:rPr lang="en-US" altLang="zh-CN" dirty="0" smtClean="0"/>
              <a:t> 2008]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14282" y="4143380"/>
            <a:ext cx="250033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A third-order tensor</a:t>
            </a:r>
          </a:p>
          <a:p>
            <a:r>
              <a:rPr lang="en-US" altLang="zh-CN" dirty="0" smtClean="0"/>
              <a:t>[</a:t>
            </a:r>
            <a:r>
              <a:rPr lang="en-US" altLang="zh-CN" dirty="0" err="1" smtClean="0"/>
              <a:t>Duchenne</a:t>
            </a:r>
            <a:r>
              <a:rPr lang="en-US" altLang="zh-CN" dirty="0" smtClean="0"/>
              <a:t> et al. 2009]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28596" y="5429264"/>
            <a:ext cx="1785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SuperMatching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928926" y="6072206"/>
            <a:ext cx="17859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/>
              <a:t>cloth: F80-F90</a:t>
            </a:r>
            <a:endParaRPr lang="zh-CN" altLang="en-US" b="1" dirty="0"/>
          </a:p>
        </p:txBody>
      </p:sp>
      <p:sp>
        <p:nvSpPr>
          <p:cNvPr id="11" name="矩形 10"/>
          <p:cNvSpPr/>
          <p:nvPr/>
        </p:nvSpPr>
        <p:spPr>
          <a:xfrm>
            <a:off x="5500694" y="6072206"/>
            <a:ext cx="22145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 smtClean="0"/>
              <a:t>cushion: F144-F156</a:t>
            </a:r>
            <a:endParaRPr lang="zh-CN" altLang="en-US" b="1" dirty="0"/>
          </a:p>
        </p:txBody>
      </p:sp>
    </p:spTree>
  </p:cSld>
  <p:clrMapOvr>
    <a:masterClrMapping/>
  </p:clrMapOvr>
  <p:transition advTm="2122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Deformable surfaces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14354"/>
          </a:xfrm>
        </p:spPr>
        <p:txBody>
          <a:bodyPr/>
          <a:lstStyle/>
          <a:p>
            <a:r>
              <a:rPr lang="en-US" altLang="zh-CN" b="1" dirty="0" smtClean="0"/>
              <a:t>Accuracy</a:t>
            </a:r>
            <a:r>
              <a:rPr lang="en-US" altLang="zh-CN" dirty="0" smtClean="0"/>
              <a:t> and </a:t>
            </a:r>
            <a:r>
              <a:rPr lang="en-US" altLang="zh-CN" b="1" dirty="0" smtClean="0"/>
              <a:t>Time-costs</a:t>
            </a:r>
            <a:endParaRPr lang="zh-CN" altLang="en-US" b="1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785786" y="2279844"/>
          <a:ext cx="7500990" cy="350661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28760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785814"/>
              </a:tblGrid>
              <a:tr h="58341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</a:rPr>
                        <a:t>Dataset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cloth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cushion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Pairwise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Matching</a:t>
                      </a:r>
                      <a:endParaRPr lang="zh-CN" altLang="en-US" dirty="0"/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F80-</a:t>
                      </a:r>
                    </a:p>
                    <a:p>
                      <a:pPr algn="ctr"/>
                      <a:r>
                        <a:rPr lang="en-US" altLang="zh-CN" dirty="0" smtClean="0"/>
                        <a:t>F90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F90-</a:t>
                      </a:r>
                    </a:p>
                    <a:p>
                      <a:pPr algn="ctr"/>
                      <a:r>
                        <a:rPr lang="en-US" altLang="zh-CN" dirty="0" smtClean="0"/>
                        <a:t>F95</a:t>
                      </a:r>
                      <a:endParaRPr lang="zh-CN" altLang="en-US" dirty="0" smtClean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F95-</a:t>
                      </a:r>
                    </a:p>
                    <a:p>
                      <a:pPr algn="ctr"/>
                      <a:r>
                        <a:rPr lang="en-US" altLang="zh-CN" dirty="0" smtClean="0"/>
                        <a:t>F100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F100-</a:t>
                      </a:r>
                    </a:p>
                    <a:p>
                      <a:pPr algn="ctr"/>
                      <a:r>
                        <a:rPr lang="en-US" altLang="zh-CN" dirty="0" smtClean="0"/>
                        <a:t>F105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F144-</a:t>
                      </a:r>
                    </a:p>
                    <a:p>
                      <a:pPr algn="ctr"/>
                      <a:r>
                        <a:rPr lang="en-US" altLang="zh-CN" dirty="0" smtClean="0"/>
                        <a:t>F156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F156-</a:t>
                      </a:r>
                    </a:p>
                    <a:p>
                      <a:pPr algn="ctr"/>
                      <a:r>
                        <a:rPr lang="en-US" altLang="zh-CN" dirty="0" smtClean="0"/>
                        <a:t>F165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F165-</a:t>
                      </a:r>
                    </a:p>
                    <a:p>
                      <a:pPr algn="ctr"/>
                      <a:r>
                        <a:rPr lang="en-US" altLang="zh-CN" dirty="0" smtClean="0"/>
                        <a:t>F172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F172-</a:t>
                      </a:r>
                    </a:p>
                    <a:p>
                      <a:pPr algn="ctr"/>
                      <a:r>
                        <a:rPr lang="en-US" altLang="zh-CN" dirty="0" smtClean="0"/>
                        <a:t>F188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Times</a:t>
                      </a:r>
                    </a:p>
                    <a:p>
                      <a:pPr algn="ctr"/>
                      <a:r>
                        <a:rPr lang="en-US" altLang="zh-CN" dirty="0" smtClean="0"/>
                        <a:t>(Sec)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Super-Matching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81%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66%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60%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56%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Zass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Shahua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2008]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70%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Duchenne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2009]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31%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Cour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2006]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28%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advTm="1822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Deformable surfaces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14354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Accuracy</a:t>
            </a:r>
            <a:r>
              <a:rPr lang="en-US" altLang="zh-CN" dirty="0" smtClean="0"/>
              <a:t> and </a:t>
            </a:r>
            <a:r>
              <a:rPr lang="en-US" altLang="zh-CN" b="1" dirty="0" smtClean="0"/>
              <a:t>Time-costs</a:t>
            </a:r>
            <a:endParaRPr lang="zh-CN" altLang="en-US" b="1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785786" y="2251255"/>
          <a:ext cx="7500990" cy="356757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28760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785814"/>
              </a:tblGrid>
              <a:tr h="58341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</a:rPr>
                        <a:t>Dataset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cloth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cushion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Pairwise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Matching</a:t>
                      </a:r>
                      <a:endParaRPr lang="zh-CN" altLang="en-US" dirty="0"/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F80-</a:t>
                      </a:r>
                    </a:p>
                    <a:p>
                      <a:pPr algn="ctr"/>
                      <a:r>
                        <a:rPr lang="en-US" altLang="zh-CN" dirty="0" smtClean="0"/>
                        <a:t>F90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F90-</a:t>
                      </a:r>
                    </a:p>
                    <a:p>
                      <a:pPr algn="ctr"/>
                      <a:r>
                        <a:rPr lang="en-US" altLang="zh-CN" dirty="0" smtClean="0"/>
                        <a:t>F95</a:t>
                      </a:r>
                      <a:endParaRPr lang="zh-CN" altLang="en-US" dirty="0" smtClean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F95-</a:t>
                      </a:r>
                    </a:p>
                    <a:p>
                      <a:pPr algn="ctr"/>
                      <a:r>
                        <a:rPr lang="en-US" altLang="zh-CN" dirty="0" smtClean="0"/>
                        <a:t>F100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F100-</a:t>
                      </a:r>
                    </a:p>
                    <a:p>
                      <a:pPr algn="ctr"/>
                      <a:r>
                        <a:rPr lang="en-US" altLang="zh-CN" dirty="0" smtClean="0"/>
                        <a:t>F105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F144-</a:t>
                      </a:r>
                    </a:p>
                    <a:p>
                      <a:pPr algn="ctr"/>
                      <a:r>
                        <a:rPr lang="en-US" altLang="zh-CN" dirty="0" smtClean="0"/>
                        <a:t>F156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F156-</a:t>
                      </a:r>
                    </a:p>
                    <a:p>
                      <a:pPr algn="ctr"/>
                      <a:r>
                        <a:rPr lang="en-US" altLang="zh-CN" dirty="0" smtClean="0"/>
                        <a:t>F165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F165-</a:t>
                      </a:r>
                    </a:p>
                    <a:p>
                      <a:pPr algn="ctr"/>
                      <a:r>
                        <a:rPr lang="en-US" altLang="zh-CN" dirty="0" smtClean="0"/>
                        <a:t>F172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F172-</a:t>
                      </a:r>
                    </a:p>
                    <a:p>
                      <a:pPr algn="ctr"/>
                      <a:r>
                        <a:rPr lang="en-US" altLang="zh-CN" dirty="0" smtClean="0"/>
                        <a:t>F188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Times</a:t>
                      </a:r>
                    </a:p>
                    <a:p>
                      <a:pPr algn="ctr"/>
                      <a:r>
                        <a:rPr lang="en-US" altLang="zh-CN" dirty="0" smtClean="0"/>
                        <a:t>(Sec)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Super-Matching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83%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85%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84%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81%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66%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60%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69%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FF0000"/>
                          </a:solidFill>
                        </a:rPr>
                        <a:t>56%</a:t>
                      </a:r>
                      <a:endParaRPr lang="zh-CN" altLang="en-US" sz="20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Zass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Shahua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2008]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70%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Duchenne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2009]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31%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Cour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2006]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28%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1643042" y="6072206"/>
            <a:ext cx="58579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rgbClr val="FF0000"/>
                </a:solidFill>
              </a:rPr>
              <a:t>More accurate </a:t>
            </a:r>
            <a:r>
              <a:rPr lang="en-US" altLang="zh-CN" sz="2000" b="1" dirty="0" smtClean="0"/>
              <a:t>with competitive time </a:t>
            </a:r>
            <a:endParaRPr lang="zh-CN" altLang="en-US" b="1" dirty="0"/>
          </a:p>
        </p:txBody>
      </p:sp>
    </p:spTree>
  </p:cSld>
  <p:clrMapOvr>
    <a:masterClrMapping/>
  </p:clrMapOvr>
  <p:transition advTm="5220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Deformable surfaces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614354"/>
          </a:xfrm>
        </p:spPr>
        <p:txBody>
          <a:bodyPr/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Accuracy</a:t>
            </a:r>
            <a:r>
              <a:rPr lang="en-US" altLang="zh-CN" dirty="0" smtClean="0"/>
              <a:t> and </a:t>
            </a:r>
            <a:r>
              <a:rPr lang="en-US" altLang="zh-CN" b="1" dirty="0" smtClean="0"/>
              <a:t>Time-costs</a:t>
            </a:r>
            <a:endParaRPr lang="zh-CN" altLang="en-US" b="1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785786" y="2214554"/>
          <a:ext cx="7500990" cy="356757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28760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660802"/>
                <a:gridCol w="785814"/>
              </a:tblGrid>
              <a:tr h="583410">
                <a:tc>
                  <a:txBody>
                    <a:bodyPr/>
                    <a:lstStyle/>
                    <a:p>
                      <a:r>
                        <a:rPr lang="en-US" altLang="zh-CN" sz="1800" dirty="0" smtClean="0">
                          <a:solidFill>
                            <a:schemeClr val="tx1"/>
                          </a:solidFill>
                        </a:rPr>
                        <a:t>Dataset</a:t>
                      </a:r>
                      <a:endParaRPr lang="zh-CN" altLang="en-US" sz="18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cloth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cushion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Pairwise</a:t>
                      </a:r>
                      <a:endParaRPr lang="en-US" altLang="zh-CN" dirty="0" smtClean="0"/>
                    </a:p>
                    <a:p>
                      <a:r>
                        <a:rPr lang="en-US" altLang="zh-CN" dirty="0" smtClean="0"/>
                        <a:t>Matching</a:t>
                      </a:r>
                      <a:endParaRPr lang="zh-CN" altLang="en-US" dirty="0"/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F80-</a:t>
                      </a:r>
                    </a:p>
                    <a:p>
                      <a:pPr algn="ctr"/>
                      <a:r>
                        <a:rPr lang="en-US" altLang="zh-CN" dirty="0" smtClean="0"/>
                        <a:t>F90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F90-</a:t>
                      </a:r>
                    </a:p>
                    <a:p>
                      <a:pPr algn="ctr"/>
                      <a:r>
                        <a:rPr lang="en-US" altLang="zh-CN" dirty="0" smtClean="0"/>
                        <a:t>F95</a:t>
                      </a:r>
                      <a:endParaRPr lang="zh-CN" altLang="en-US" dirty="0" smtClean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F95-</a:t>
                      </a:r>
                    </a:p>
                    <a:p>
                      <a:pPr algn="ctr"/>
                      <a:r>
                        <a:rPr lang="en-US" altLang="zh-CN" dirty="0" smtClean="0"/>
                        <a:t>F100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F100-</a:t>
                      </a:r>
                    </a:p>
                    <a:p>
                      <a:pPr algn="ctr"/>
                      <a:r>
                        <a:rPr lang="en-US" altLang="zh-CN" dirty="0" smtClean="0"/>
                        <a:t>F105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F144-</a:t>
                      </a:r>
                    </a:p>
                    <a:p>
                      <a:pPr algn="ctr"/>
                      <a:r>
                        <a:rPr lang="en-US" altLang="zh-CN" dirty="0" smtClean="0"/>
                        <a:t>F156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F156-</a:t>
                      </a:r>
                    </a:p>
                    <a:p>
                      <a:pPr algn="ctr"/>
                      <a:r>
                        <a:rPr lang="en-US" altLang="zh-CN" dirty="0" smtClean="0"/>
                        <a:t>F165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F165-</a:t>
                      </a:r>
                    </a:p>
                    <a:p>
                      <a:pPr algn="ctr"/>
                      <a:r>
                        <a:rPr lang="en-US" altLang="zh-CN" dirty="0" smtClean="0"/>
                        <a:t>F172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F172-</a:t>
                      </a:r>
                    </a:p>
                    <a:p>
                      <a:pPr algn="ctr"/>
                      <a:r>
                        <a:rPr lang="en-US" altLang="zh-CN" dirty="0" smtClean="0"/>
                        <a:t>F188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Times</a:t>
                      </a:r>
                    </a:p>
                    <a:p>
                      <a:pPr algn="ctr"/>
                      <a:r>
                        <a:rPr lang="en-US" altLang="zh-CN" dirty="0" smtClean="0"/>
                        <a:t>(Sec)</a:t>
                      </a:r>
                      <a:endParaRPr lang="zh-CN" altLang="en-US" dirty="0"/>
                    </a:p>
                  </a:txBody>
                  <a:tcPr marL="18000" marR="18000" marT="18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</a:rPr>
                        <a:t>Super-Matching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83%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85%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84%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81%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66%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60%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69%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smtClean="0">
                          <a:solidFill>
                            <a:srgbClr val="FF0000"/>
                          </a:solidFill>
                        </a:rPr>
                        <a:t>56%</a:t>
                      </a:r>
                      <a:endParaRPr lang="zh-CN" altLang="en-US" sz="2400" b="1" dirty="0">
                        <a:solidFill>
                          <a:srgbClr val="FF0000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zh-CN" alt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Zass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Shahua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2008]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70%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6.5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Duchenne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2009]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73%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65%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31%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42%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13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3AE"/>
                    </a:solidFill>
                  </a:tcPr>
                </a:tc>
              </a:tr>
              <a:tr h="583410">
                <a:tc>
                  <a:txBody>
                    <a:bodyPr/>
                    <a:lstStyle/>
                    <a:p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altLang="zh-CN" dirty="0" err="1" smtClean="0">
                          <a:solidFill>
                            <a:schemeClr val="tx1"/>
                          </a:solidFill>
                        </a:rPr>
                        <a:t>Cour</a:t>
                      </a:r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 et al. 2006]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36000" marR="36000" marT="18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29%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22%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14%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28%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7%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marL="18000" marR="18000" marT="144000" marB="18000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矩形 4"/>
          <p:cNvSpPr/>
          <p:nvPr/>
        </p:nvSpPr>
        <p:spPr>
          <a:xfrm>
            <a:off x="1643042" y="6072206"/>
            <a:ext cx="58579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F0000"/>
                </a:solidFill>
              </a:rPr>
              <a:t>More accurate </a:t>
            </a:r>
            <a:r>
              <a:rPr lang="en-US" altLang="zh-CN" sz="2400" b="1" dirty="0" smtClean="0"/>
              <a:t>with competitive time </a:t>
            </a:r>
            <a:endParaRPr lang="zh-CN" altLang="en-US" sz="2000" b="1" dirty="0"/>
          </a:p>
        </p:txBody>
      </p:sp>
    </p:spTree>
  </p:cSld>
  <p:clrMapOvr>
    <a:masterClrMapping/>
  </p:clrMapOvr>
  <p:transition advTm="6220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Thanks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4972" y="1428737"/>
            <a:ext cx="1368000" cy="16997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55170" y="1437528"/>
            <a:ext cx="1332000" cy="16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28596" y="3214686"/>
            <a:ext cx="1500198" cy="16663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963963" y="3214687"/>
            <a:ext cx="1285884" cy="167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169352" y="5000636"/>
            <a:ext cx="1285884" cy="1576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 flipH="1">
            <a:off x="3312492" y="1714488"/>
            <a:ext cx="5456797" cy="4286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矩形 11"/>
          <p:cNvSpPr/>
          <p:nvPr/>
        </p:nvSpPr>
        <p:spPr>
          <a:xfrm>
            <a:off x="2955302" y="6110607"/>
            <a:ext cx="58579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F0000"/>
                </a:solidFill>
              </a:rPr>
              <a:t>Real 3D data captured by </a:t>
            </a:r>
            <a:r>
              <a:rPr lang="en-US" altLang="zh-CN" sz="2400" b="1" dirty="0" err="1" smtClean="0">
                <a:solidFill>
                  <a:srgbClr val="FF0000"/>
                </a:solidFill>
              </a:rPr>
              <a:t>Kinect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400" b="1" dirty="0" smtClean="0"/>
              <a:t> </a:t>
            </a:r>
            <a:endParaRPr lang="zh-CN" altLang="en-US" sz="2000" b="1" dirty="0"/>
          </a:p>
        </p:txBody>
      </p:sp>
    </p:spTree>
  </p:cSld>
  <p:clrMapOvr>
    <a:masterClrMapping/>
  </p:clrMapOvr>
  <p:transition advTm="6220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Thanks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4972" y="1428737"/>
            <a:ext cx="1368000" cy="16997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55170" y="1437528"/>
            <a:ext cx="1332000" cy="1683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28596" y="3214686"/>
            <a:ext cx="1500198" cy="16663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963963" y="3214687"/>
            <a:ext cx="1285884" cy="1677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1169352" y="5000636"/>
            <a:ext cx="1285884" cy="1576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 flipH="1">
            <a:off x="3312492" y="1714488"/>
            <a:ext cx="5456797" cy="4286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2" name="矩形 11"/>
          <p:cNvSpPr/>
          <p:nvPr/>
        </p:nvSpPr>
        <p:spPr>
          <a:xfrm>
            <a:off x="2955302" y="6110607"/>
            <a:ext cx="58579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 smtClean="0">
                <a:solidFill>
                  <a:srgbClr val="FF0000"/>
                </a:solidFill>
              </a:rPr>
              <a:t>Real 3D data captured by </a:t>
            </a:r>
            <a:r>
              <a:rPr lang="en-US" altLang="zh-CN" sz="2400" b="1" dirty="0" err="1" smtClean="0">
                <a:solidFill>
                  <a:srgbClr val="FF0000"/>
                </a:solidFill>
              </a:rPr>
              <a:t>Kinect</a:t>
            </a:r>
            <a:r>
              <a:rPr lang="en-US" altLang="zh-CN" sz="24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400" b="1" dirty="0" smtClean="0"/>
              <a:t> </a:t>
            </a:r>
            <a:endParaRPr lang="zh-CN" altLang="en-US" sz="2000" b="1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3786182" y="1071546"/>
            <a:ext cx="1571636" cy="15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1526800" y="5625408"/>
            <a:ext cx="571504" cy="267996"/>
          </a:xfrm>
          <a:prstGeom prst="rect">
            <a:avLst/>
          </a:prstGeom>
          <a:solidFill>
            <a:schemeClr val="bg1">
              <a:lumMod val="50000"/>
            </a:schemeClr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b="1" dirty="0" smtClean="0">
                <a:latin typeface="Cooper Black" pitchFamily="18" charset="0"/>
                <a:cs typeface="FrankRuehl" pitchFamily="34" charset="-79"/>
              </a:rPr>
              <a:t>JOBS</a:t>
            </a:r>
            <a:endParaRPr lang="zh-CN" altLang="en-US" sz="1400" b="1" dirty="0">
              <a:latin typeface="Cooper Black" pitchFamily="18" charset="0"/>
              <a:cs typeface="FrankRuehl" pitchFamily="34" charset="-79"/>
            </a:endParaRPr>
          </a:p>
        </p:txBody>
      </p:sp>
    </p:spTree>
  </p:cSld>
  <p:clrMapOvr>
    <a:masterClrMapping/>
  </p:clrMapOvr>
  <p:transition advTm="522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220000" y="2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158" y="1357298"/>
            <a:ext cx="8572560" cy="1400172"/>
          </a:xfrm>
        </p:spPr>
        <p:txBody>
          <a:bodyPr>
            <a:norm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sz="2800" dirty="0" smtClean="0"/>
              <a:t> is:</a:t>
            </a:r>
          </a:p>
          <a:p>
            <a:pPr lvl="1"/>
            <a:r>
              <a:rPr lang="en-US" altLang="zh-CN" sz="2000" dirty="0" smtClean="0"/>
              <a:t>A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fundamental</a:t>
            </a:r>
            <a:r>
              <a:rPr lang="en-US" altLang="zh-CN" sz="2000" dirty="0" smtClean="0"/>
              <a:t> matching algorithm in </a:t>
            </a:r>
            <a:r>
              <a:rPr lang="en-US" altLang="zh-CN" sz="2000" b="1" dirty="0" smtClean="0">
                <a:solidFill>
                  <a:srgbClr val="0070C0"/>
                </a:solidFill>
              </a:rPr>
              <a:t>GRAPH</a:t>
            </a:r>
            <a:r>
              <a:rPr lang="en-US" altLang="zh-CN" sz="2000" dirty="0" smtClean="0"/>
              <a:t>ics and </a:t>
            </a:r>
            <a:r>
              <a:rPr lang="en-US" altLang="zh-CN" sz="2000" b="1" dirty="0" smtClean="0">
                <a:solidFill>
                  <a:srgbClr val="0070C0"/>
                </a:solidFill>
              </a:rPr>
              <a:t>VISION</a:t>
            </a:r>
            <a:r>
              <a:rPr lang="en-US" altLang="zh-CN" sz="2000" dirty="0" smtClean="0"/>
              <a:t> tasks</a:t>
            </a:r>
          </a:p>
          <a:p>
            <a:pPr marL="457200" lvl="1" indent="0">
              <a:buNone/>
            </a:pPr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</p:cSld>
  <p:clrMapOvr>
    <a:masterClrMapping/>
  </p:clrMapOvr>
  <p:transition advClick="0" advTm="8502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8662" y="5929330"/>
            <a:ext cx="722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 smtClean="0"/>
              <a:t>Pairwise</a:t>
            </a:r>
            <a:r>
              <a:rPr lang="en-US" altLang="zh-CN" sz="2000" dirty="0" smtClean="0"/>
              <a:t> matching using uniformly sampled points on the 3D shapes</a:t>
            </a:r>
            <a:endParaRPr lang="zh-CN" altLang="en-US" sz="20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158" y="1357298"/>
            <a:ext cx="8572560" cy="1400172"/>
          </a:xfrm>
        </p:spPr>
        <p:txBody>
          <a:bodyPr>
            <a:norm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sz="2800" dirty="0" smtClean="0"/>
              <a:t> is:</a:t>
            </a:r>
          </a:p>
          <a:p>
            <a:pPr lvl="1"/>
            <a:r>
              <a:rPr lang="en-US" altLang="zh-CN" sz="2000" dirty="0" smtClean="0"/>
              <a:t>A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fundamental</a:t>
            </a:r>
            <a:r>
              <a:rPr lang="en-US" altLang="zh-CN" sz="2000" dirty="0" smtClean="0"/>
              <a:t> matching algorithm in </a:t>
            </a:r>
            <a:r>
              <a:rPr lang="en-US" altLang="zh-CN" sz="2000" b="1" dirty="0" smtClean="0">
                <a:solidFill>
                  <a:srgbClr val="0070C0"/>
                </a:solidFill>
              </a:rPr>
              <a:t>GRAPH</a:t>
            </a:r>
            <a:r>
              <a:rPr lang="en-US" altLang="zh-CN" sz="2000" dirty="0" smtClean="0"/>
              <a:t>ics and </a:t>
            </a:r>
            <a:r>
              <a:rPr lang="en-US" altLang="zh-CN" sz="2000" b="1" dirty="0" smtClean="0">
                <a:solidFill>
                  <a:srgbClr val="0070C0"/>
                </a:solidFill>
              </a:rPr>
              <a:t>VISION</a:t>
            </a:r>
            <a:r>
              <a:rPr lang="en-US" altLang="zh-CN" sz="2000" dirty="0" smtClean="0"/>
              <a:t> tasks</a:t>
            </a:r>
          </a:p>
          <a:p>
            <a:pPr marL="457200" lvl="1" indent="0">
              <a:buNone/>
            </a:pPr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7" name="graph-vision3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21439" y="2357430"/>
            <a:ext cx="8751155" cy="3500462"/>
          </a:xfrm>
          <a:prstGeom prst="rect">
            <a:avLst/>
          </a:prstGeom>
        </p:spPr>
      </p:pic>
    </p:spTree>
  </p:cSld>
  <p:clrMapOvr>
    <a:masterClrMapping/>
  </p:clrMapOvr>
  <p:transition advClick="0" advTm="745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8596" y="1457324"/>
            <a:ext cx="8229600" cy="1400172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dirty="0" smtClean="0"/>
              <a:t> is:</a:t>
            </a:r>
          </a:p>
          <a:p>
            <a:pPr lvl="1"/>
            <a:r>
              <a:rPr lang="en-US" altLang="zh-CN" dirty="0" smtClean="0"/>
              <a:t>Using feature </a:t>
            </a:r>
            <a:r>
              <a:rPr lang="en-US" altLang="zh-CN" b="1" dirty="0" smtClean="0">
                <a:solidFill>
                  <a:srgbClr val="FF0000"/>
                </a:solidFill>
              </a:rPr>
              <a:t>tuples</a:t>
            </a:r>
            <a:r>
              <a:rPr lang="en-US" altLang="zh-CN" dirty="0" smtClean="0"/>
              <a:t> (triangles or higher-order tuples)</a:t>
            </a:r>
          </a:p>
          <a:p>
            <a:pPr lvl="1"/>
            <a:r>
              <a:rPr lang="en-US" altLang="zh-CN" dirty="0" smtClean="0"/>
              <a:t>Formulated as a </a:t>
            </a:r>
            <a:r>
              <a:rPr lang="en-US" altLang="zh-CN" b="1" dirty="0" err="1" smtClean="0">
                <a:solidFill>
                  <a:srgbClr val="FF0000"/>
                </a:solidFill>
              </a:rPr>
              <a:t>supersymmetric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higher-order affinity tensor </a:t>
            </a:r>
            <a:r>
              <a:rPr lang="en-US" altLang="zh-CN" dirty="0" smtClean="0"/>
              <a:t>    </a:t>
            </a:r>
          </a:p>
          <a:p>
            <a:pPr marL="457200" lvl="1" indent="0">
              <a:buNone/>
            </a:pPr>
            <a:endParaRPr lang="en-US" altLang="zh-CN" dirty="0" smtClean="0"/>
          </a:p>
          <a:p>
            <a:pPr lvl="1"/>
            <a:endParaRPr lang="zh-CN" altLang="en-US" dirty="0"/>
          </a:p>
        </p:txBody>
      </p:sp>
    </p:spTree>
  </p:cSld>
  <p:clrMapOvr>
    <a:masterClrMapping/>
  </p:clrMapOvr>
  <p:transition advTm="2137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Overview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8596" y="1457324"/>
            <a:ext cx="8229600" cy="1400172"/>
          </a:xfrm>
        </p:spPr>
        <p:txBody>
          <a:bodyPr>
            <a:normAutofit fontScale="77500" lnSpcReduction="20000"/>
          </a:bodyPr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SuperMatching</a:t>
            </a:r>
            <a:r>
              <a:rPr lang="en-US" altLang="zh-CN" dirty="0" smtClean="0"/>
              <a:t> is:</a:t>
            </a:r>
          </a:p>
          <a:p>
            <a:pPr lvl="1"/>
            <a:r>
              <a:rPr lang="en-US" altLang="zh-CN" dirty="0" smtClean="0"/>
              <a:t>Using feature </a:t>
            </a:r>
            <a:r>
              <a:rPr lang="en-US" altLang="zh-CN" b="1" dirty="0" smtClean="0">
                <a:solidFill>
                  <a:srgbClr val="FF0000"/>
                </a:solidFill>
              </a:rPr>
              <a:t>tuples</a:t>
            </a:r>
            <a:r>
              <a:rPr lang="en-US" altLang="zh-CN" dirty="0" smtClean="0"/>
              <a:t> (triangles or higher-order tuples)</a:t>
            </a:r>
          </a:p>
          <a:p>
            <a:pPr lvl="1"/>
            <a:r>
              <a:rPr lang="en-US" altLang="zh-CN" dirty="0" smtClean="0"/>
              <a:t>Formulated as a </a:t>
            </a:r>
            <a:r>
              <a:rPr lang="en-US" altLang="zh-CN" b="1" dirty="0" err="1" smtClean="0">
                <a:solidFill>
                  <a:srgbClr val="FF0000"/>
                </a:solidFill>
              </a:rPr>
              <a:t>supersymmetric</a:t>
            </a:r>
            <a:r>
              <a:rPr lang="en-US" altLang="zh-CN" dirty="0" smtClean="0"/>
              <a:t> </a:t>
            </a:r>
            <a:r>
              <a:rPr lang="en-US" altLang="zh-CN" b="1" dirty="0" smtClean="0"/>
              <a:t>higher-order affinity tensor </a:t>
            </a:r>
            <a:r>
              <a:rPr lang="en-US" altLang="zh-CN" dirty="0" smtClean="0"/>
              <a:t>    </a:t>
            </a:r>
          </a:p>
          <a:p>
            <a:pPr marL="457200" lvl="1" indent="0">
              <a:buNone/>
            </a:pPr>
            <a:endParaRPr lang="en-US" altLang="zh-CN" dirty="0" smtClean="0"/>
          </a:p>
          <a:p>
            <a:pPr lvl="1"/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05247" y="5743534"/>
            <a:ext cx="64100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smtClean="0"/>
              <a:t>Third-order diagram (edge length invariance in 3D triangles)</a:t>
            </a:r>
            <a:endParaRPr lang="zh-CN" altLang="en-US" sz="2000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00166" y="3000372"/>
            <a:ext cx="3034967" cy="23875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929190" y="2571744"/>
            <a:ext cx="2303339" cy="2997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advTm="6973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86182" y="1796916"/>
            <a:ext cx="3929090" cy="2417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rigid</a:t>
            </a:r>
            <a:r>
              <a:rPr lang="en-US" altLang="zh-CN" dirty="0" smtClean="0"/>
              <a:t> shapes scans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86003" y="6315038"/>
            <a:ext cx="5643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Initial poses                                           Matching result</a:t>
            </a:r>
            <a:endParaRPr lang="zh-CN" altLang="en-US" sz="2000" dirty="0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33955" y="2000242"/>
            <a:ext cx="1855388" cy="2167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28813" y="4160827"/>
            <a:ext cx="1789092" cy="2160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1176340" y="3803635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61961" y="3803635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85017" y="59520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00251" y="595208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314961" y="4125932"/>
            <a:ext cx="3471749" cy="2160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1328734"/>
          </a:xfrm>
        </p:spPr>
        <p:txBody>
          <a:bodyPr/>
          <a:lstStyle/>
          <a:p>
            <a:r>
              <a:rPr lang="en-US" altLang="zh-CN" dirty="0" err="1" smtClean="0"/>
              <a:t>Pairwise</a:t>
            </a:r>
            <a:r>
              <a:rPr lang="en-US" altLang="zh-CN" dirty="0" smtClean="0"/>
              <a:t> matching of </a:t>
            </a:r>
            <a:r>
              <a:rPr lang="en-US" altLang="zh-CN" b="1" dirty="0" smtClean="0"/>
              <a:t>Rooster</a:t>
            </a:r>
            <a:r>
              <a:rPr lang="en-US" altLang="zh-CN" dirty="0" smtClean="0"/>
              <a:t> scans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advTm="6708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rigid</a:t>
            </a:r>
            <a:r>
              <a:rPr lang="en-US" altLang="zh-CN" dirty="0" smtClean="0"/>
              <a:t> shapes scans</a:t>
            </a:r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86003" y="6315038"/>
            <a:ext cx="5643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Initial poses                                           Matching result</a:t>
            </a:r>
            <a:endParaRPr lang="zh-CN" altLang="en-US" sz="2000" dirty="0"/>
          </a:p>
        </p:txBody>
      </p:sp>
      <p:pic>
        <p:nvPicPr>
          <p:cNvPr id="7" name="Picture 1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033955" y="2000242"/>
            <a:ext cx="1855388" cy="2167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28813" y="4160827"/>
            <a:ext cx="1789092" cy="2160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TextBox 10"/>
          <p:cNvSpPr txBox="1"/>
          <p:nvPr/>
        </p:nvSpPr>
        <p:spPr>
          <a:xfrm>
            <a:off x="1176340" y="3803635"/>
            <a:ext cx="261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</a:t>
            </a:r>
            <a:endParaRPr lang="zh-CN" alt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61961" y="3803635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685017" y="59520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00251" y="5952081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Times New Roman" pitchFamily="18" charset="0"/>
                <a:cs typeface="Times New Roman" pitchFamily="18" charset="0"/>
              </a:rPr>
              <a:t>II</a:t>
            </a:r>
            <a:endParaRPr lang="zh-CN" alt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314961" y="4125932"/>
            <a:ext cx="3471749" cy="2160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1328734"/>
          </a:xfrm>
        </p:spPr>
        <p:txBody>
          <a:bodyPr/>
          <a:lstStyle/>
          <a:p>
            <a:r>
              <a:rPr lang="en-US" altLang="zh-CN" dirty="0" err="1" smtClean="0"/>
              <a:t>Pairwise</a:t>
            </a:r>
            <a:r>
              <a:rPr lang="en-US" altLang="zh-CN" dirty="0" smtClean="0"/>
              <a:t> matching of </a:t>
            </a:r>
            <a:r>
              <a:rPr lang="en-US" altLang="zh-CN" b="1" dirty="0" smtClean="0"/>
              <a:t>Rooster</a:t>
            </a:r>
            <a:r>
              <a:rPr lang="en-US" altLang="zh-CN" dirty="0" smtClean="0"/>
              <a:t> scans</a:t>
            </a:r>
            <a:endParaRPr lang="zh-CN" altLang="en-US" dirty="0">
              <a:solidFill>
                <a:srgbClr val="FF0000"/>
              </a:solidFill>
            </a:endParaRPr>
          </a:p>
        </p:txBody>
      </p:sp>
      <p:pic>
        <p:nvPicPr>
          <p:cNvPr id="20" name="roostermatching.avi">
            <a:hlinkClick r:id="" action="ppaction://media"/>
          </p:cNvPr>
          <p:cNvPicPr>
            <a:picLocks noRot="1" noChangeAspect="1"/>
          </p:cNvPicPr>
          <p:nvPr>
            <a:videoFile r:link="rId2"/>
          </p:nvPr>
        </p:nvPicPr>
        <p:blipFill>
          <a:blip r:embed="rId8"/>
          <a:stretch>
            <a:fillRect/>
          </a:stretch>
        </p:blipFill>
        <p:spPr>
          <a:xfrm>
            <a:off x="3714744" y="1857364"/>
            <a:ext cx="4214842" cy="2291821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918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67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rigid</a:t>
            </a:r>
            <a:r>
              <a:rPr lang="en-US" altLang="zh-CN" dirty="0" smtClean="0"/>
              <a:t> shapes scans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1042982"/>
          </a:xfrm>
        </p:spPr>
        <p:txBody>
          <a:bodyPr/>
          <a:lstStyle/>
          <a:p>
            <a:r>
              <a:rPr lang="en-US" altLang="zh-CN" dirty="0" smtClean="0"/>
              <a:t>Comparison with 4PCS [</a:t>
            </a:r>
            <a:r>
              <a:rPr lang="en-US" altLang="zh-CN" dirty="0" err="1" smtClean="0"/>
              <a:t>Aiger</a:t>
            </a:r>
            <a:r>
              <a:rPr lang="en-US" altLang="zh-CN" dirty="0" smtClean="0"/>
              <a:t> et al. 2008]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961808" y="2043089"/>
            <a:ext cx="20390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[</a:t>
            </a:r>
            <a:r>
              <a:rPr lang="en-US" altLang="zh-CN" sz="2000" dirty="0" err="1" smtClean="0"/>
              <a:t>Aiger</a:t>
            </a:r>
            <a:r>
              <a:rPr lang="en-US" altLang="zh-CN" sz="2000" dirty="0" smtClean="0"/>
              <a:t> et al. 2008]</a:t>
            </a:r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>
          <a:xfrm>
            <a:off x="1714480" y="2043089"/>
            <a:ext cx="17725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SuperMatching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2714612" y="5786454"/>
            <a:ext cx="37349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/>
              <a:t>Rooster II-III </a:t>
            </a:r>
            <a:r>
              <a:rPr lang="en-US" altLang="zh-CN" sz="2000" b="1" dirty="0" err="1" smtClean="0"/>
              <a:t>pairwise</a:t>
            </a:r>
            <a:r>
              <a:rPr lang="en-US" altLang="zh-CN" sz="2000" b="1" dirty="0" smtClean="0"/>
              <a:t> registration</a:t>
            </a:r>
            <a:endParaRPr lang="zh-CN" altLang="en-US" sz="2000" b="1" dirty="0"/>
          </a:p>
        </p:txBody>
      </p:sp>
      <p:pic>
        <p:nvPicPr>
          <p:cNvPr id="11" name="roosterreg12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16533" y="2428868"/>
            <a:ext cx="4274557" cy="3205918"/>
          </a:xfrm>
          <a:prstGeom prst="rect">
            <a:avLst/>
          </a:prstGeom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143504" y="2928934"/>
            <a:ext cx="2143140" cy="2621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advTm="132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3D </a:t>
            </a:r>
            <a:r>
              <a:rPr lang="en-US" altLang="zh-CN" dirty="0" smtClean="0">
                <a:solidFill>
                  <a:srgbClr val="FF0000"/>
                </a:solidFill>
              </a:rPr>
              <a:t>rigid</a:t>
            </a:r>
            <a:r>
              <a:rPr lang="en-US" altLang="zh-CN" dirty="0" smtClean="0"/>
              <a:t> shapes scans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357298"/>
            <a:ext cx="8229600" cy="1042982"/>
          </a:xfrm>
        </p:spPr>
        <p:txBody>
          <a:bodyPr/>
          <a:lstStyle/>
          <a:p>
            <a:r>
              <a:rPr lang="en-US" altLang="zh-CN" dirty="0" smtClean="0"/>
              <a:t>Comparison with 4PCS [</a:t>
            </a:r>
            <a:r>
              <a:rPr lang="en-US" altLang="zh-CN" dirty="0" err="1" smtClean="0"/>
              <a:t>Aiger</a:t>
            </a:r>
            <a:r>
              <a:rPr lang="en-US" altLang="zh-CN" dirty="0" smtClean="0"/>
              <a:t> et al. 2008]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961808" y="2043089"/>
            <a:ext cx="203908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[</a:t>
            </a:r>
            <a:r>
              <a:rPr lang="en-US" altLang="zh-CN" sz="2000" dirty="0" err="1" smtClean="0"/>
              <a:t>Aiger</a:t>
            </a:r>
            <a:r>
              <a:rPr lang="en-US" altLang="zh-CN" sz="2000" dirty="0" smtClean="0"/>
              <a:t> et al. 2008]</a:t>
            </a:r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>
          <a:xfrm>
            <a:off x="1714480" y="2043089"/>
            <a:ext cx="17725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/>
              <a:t>SuperMatching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2714612" y="5786454"/>
            <a:ext cx="37349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 smtClean="0"/>
              <a:t>Rooster II-III </a:t>
            </a:r>
            <a:r>
              <a:rPr lang="en-US" altLang="zh-CN" sz="2000" b="1" dirty="0" err="1" smtClean="0"/>
              <a:t>pairwise</a:t>
            </a:r>
            <a:r>
              <a:rPr lang="en-US" altLang="zh-CN" sz="2000" b="1" dirty="0" smtClean="0"/>
              <a:t> registration</a:t>
            </a:r>
            <a:endParaRPr lang="zh-CN" altLang="en-US" sz="2000" b="1" dirty="0"/>
          </a:p>
        </p:txBody>
      </p:sp>
      <p:pic>
        <p:nvPicPr>
          <p:cNvPr id="12" name="rooster23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258770" y="2392598"/>
            <a:ext cx="3869538" cy="3456000"/>
          </a:xfrm>
          <a:prstGeom prst="rect">
            <a:avLst/>
          </a:prstGeom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357290" y="2758927"/>
            <a:ext cx="2357454" cy="25988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advTm="1207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7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1126</TotalTime>
  <Words>1276</Words>
  <Application>Microsoft Macintosh PowerPoint</Application>
  <PresentationFormat>全屏显示(4:3)</PresentationFormat>
  <Paragraphs>326</Paragraphs>
  <Slides>19</Slides>
  <Notes>19</Notes>
  <HiddenSlides>0</HiddenSlides>
  <MMClips>7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Office 主题</vt:lpstr>
      <vt:lpstr>SuperMatching:  Feature Matching using  Supersymmetric Geometric Constraints</vt:lpstr>
      <vt:lpstr>Overview</vt:lpstr>
      <vt:lpstr>Overview</vt:lpstr>
      <vt:lpstr>Overview</vt:lpstr>
      <vt:lpstr>Overview</vt:lpstr>
      <vt:lpstr>3D rigid shapes scans</vt:lpstr>
      <vt:lpstr>3D rigid shapes scans</vt:lpstr>
      <vt:lpstr>3D rigid shapes scans</vt:lpstr>
      <vt:lpstr>3D rigid shapes scans</vt:lpstr>
      <vt:lpstr>3D real depth scans</vt:lpstr>
      <vt:lpstr>3D real depth scans</vt:lpstr>
      <vt:lpstr>3D articulated shapes</vt:lpstr>
      <vt:lpstr>3D articulated shapes</vt:lpstr>
      <vt:lpstr>Deformable surfaces</vt:lpstr>
      <vt:lpstr>Deformable surfaces</vt:lpstr>
      <vt:lpstr>Deformable surfaces</vt:lpstr>
      <vt:lpstr>Deformable surfaces</vt:lpstr>
      <vt:lpstr>Thanks</vt:lpstr>
      <vt:lpstr>Thanks</vt:lpstr>
    </vt:vector>
  </TitlesOfParts>
  <Company>CHINA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SuperMatching: Feature Matching  using Supersymmetric Geometric Constraints</dc:title>
  <dc:creator>Zhi-Quan</dc:creator>
  <cp:lastModifiedBy>Administrator</cp:lastModifiedBy>
  <cp:revision>65</cp:revision>
  <dcterms:created xsi:type="dcterms:W3CDTF">2012-01-14T15:32:34Z</dcterms:created>
  <dcterms:modified xsi:type="dcterms:W3CDTF">2012-01-17T12:56:57Z</dcterms:modified>
</cp:coreProperties>
</file>

<file path=docProps/thumbnail.jpeg>
</file>